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7" r:id="rId2"/>
    <p:sldId id="913" r:id="rId3"/>
    <p:sldId id="896" r:id="rId4"/>
    <p:sldId id="911" r:id="rId5"/>
    <p:sldId id="912" r:id="rId6"/>
    <p:sldId id="898" r:id="rId7"/>
    <p:sldId id="899" r:id="rId8"/>
    <p:sldId id="900" r:id="rId9"/>
    <p:sldId id="901" r:id="rId10"/>
    <p:sldId id="916" r:id="rId11"/>
    <p:sldId id="902" r:id="rId12"/>
    <p:sldId id="271" r:id="rId13"/>
    <p:sldId id="895" r:id="rId14"/>
    <p:sldId id="909" r:id="rId15"/>
    <p:sldId id="910" r:id="rId16"/>
    <p:sldId id="915" r:id="rId17"/>
    <p:sldId id="877" r:id="rId18"/>
    <p:sldId id="878" r:id="rId19"/>
    <p:sldId id="880" r:id="rId20"/>
    <p:sldId id="302" r:id="rId21"/>
    <p:sldId id="277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95D5"/>
    <a:srgbClr val="2E75B6"/>
    <a:srgbClr val="000000"/>
    <a:srgbClr val="020746"/>
    <a:srgbClr val="5A3606"/>
    <a:srgbClr val="6D41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FD4443E-F989-4FC4-A0C8-D5A2AF1F390B}" styleName="深色样式 1 - 强调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62" autoAdjust="0"/>
    <p:restoredTop sz="92830" autoAdjust="0"/>
  </p:normalViewPr>
  <p:slideViewPr>
    <p:cSldViewPr snapToGrid="0">
      <p:cViewPr varScale="1">
        <p:scale>
          <a:sx n="106" d="100"/>
          <a:sy n="106" d="100"/>
        </p:scale>
        <p:origin x="37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ECA934-5354-4252-8FC9-0E40CE4F1F4A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30704BA2-7125-4538-9F7A-5B427BD53DA1}">
      <dgm:prSet phldrT="[文本]"/>
      <dgm:spPr/>
      <dgm:t>
        <a:bodyPr/>
        <a:lstStyle/>
        <a:p>
          <a:r>
            <a:rPr lang="en-US" altLang="zh-CN" dirty="0"/>
            <a:t>2014</a:t>
          </a:r>
          <a:endParaRPr lang="en-US" dirty="0"/>
        </a:p>
      </dgm:t>
    </dgm:pt>
    <dgm:pt modelId="{0C499CA4-25B8-426C-8FB2-E777C3C5A1A9}" type="parTrans" cxnId="{1DB5E0F3-36CE-415E-B701-0B614E9724ED}">
      <dgm:prSet/>
      <dgm:spPr/>
      <dgm:t>
        <a:bodyPr/>
        <a:lstStyle/>
        <a:p>
          <a:endParaRPr lang="en-US"/>
        </a:p>
      </dgm:t>
    </dgm:pt>
    <dgm:pt modelId="{C65CA370-A766-4786-9D98-232403DB7C37}" type="sibTrans" cxnId="{1DB5E0F3-36CE-415E-B701-0B614E9724ED}">
      <dgm:prSet/>
      <dgm:spPr/>
      <dgm:t>
        <a:bodyPr/>
        <a:lstStyle/>
        <a:p>
          <a:endParaRPr lang="en-US"/>
        </a:p>
      </dgm:t>
    </dgm:pt>
    <dgm:pt modelId="{94567C31-7695-4E2F-A4A9-8A6CB3270EBA}">
      <dgm:prSet phldrT="[文本]"/>
      <dgm:spPr/>
      <dgm:t>
        <a:bodyPr/>
        <a:lstStyle/>
        <a:p>
          <a:r>
            <a:rPr lang="en-US" altLang="zh-CN" dirty="0"/>
            <a:t>30+</a:t>
          </a:r>
          <a:r>
            <a:rPr lang="zh-CN" altLang="en-US" dirty="0"/>
            <a:t>专利</a:t>
          </a:r>
          <a:endParaRPr lang="en-US" dirty="0"/>
        </a:p>
      </dgm:t>
    </dgm:pt>
    <dgm:pt modelId="{4CD4D0E8-4E84-402D-9AB3-15844B3E96C6}" type="parTrans" cxnId="{A20279EA-8379-4225-BA07-D8D1FE1C62E0}">
      <dgm:prSet/>
      <dgm:spPr/>
      <dgm:t>
        <a:bodyPr/>
        <a:lstStyle/>
        <a:p>
          <a:endParaRPr lang="en-US"/>
        </a:p>
      </dgm:t>
    </dgm:pt>
    <dgm:pt modelId="{A1D45AC9-8F0E-4B19-95BA-2A91785AE0BC}" type="sibTrans" cxnId="{A20279EA-8379-4225-BA07-D8D1FE1C62E0}">
      <dgm:prSet/>
      <dgm:spPr/>
      <dgm:t>
        <a:bodyPr/>
        <a:lstStyle/>
        <a:p>
          <a:endParaRPr lang="en-US"/>
        </a:p>
      </dgm:t>
    </dgm:pt>
    <dgm:pt modelId="{5F29B472-9D26-44CD-BA37-9BB6DFF1DE88}">
      <dgm:prSet phldrT="[文本]"/>
      <dgm:spPr/>
      <dgm:t>
        <a:bodyPr/>
        <a:lstStyle/>
        <a:p>
          <a:r>
            <a:rPr lang="en-US" altLang="zh-CN" dirty="0"/>
            <a:t>2</a:t>
          </a:r>
          <a:r>
            <a:rPr lang="zh-CN" altLang="en-US" dirty="0"/>
            <a:t>个产品体系</a:t>
          </a:r>
          <a:endParaRPr lang="en-US" dirty="0"/>
        </a:p>
      </dgm:t>
    </dgm:pt>
    <dgm:pt modelId="{ADC0AC3B-0C25-411C-B457-80190D8ABD11}" type="parTrans" cxnId="{3D960D8C-0391-4ACE-963F-955ECED076C9}">
      <dgm:prSet/>
      <dgm:spPr/>
      <dgm:t>
        <a:bodyPr/>
        <a:lstStyle/>
        <a:p>
          <a:endParaRPr lang="en-US"/>
        </a:p>
      </dgm:t>
    </dgm:pt>
    <dgm:pt modelId="{CD479222-76C2-49BF-BB00-79352A730986}" type="sibTrans" cxnId="{3D960D8C-0391-4ACE-963F-955ECED076C9}">
      <dgm:prSet/>
      <dgm:spPr/>
      <dgm:t>
        <a:bodyPr/>
        <a:lstStyle/>
        <a:p>
          <a:endParaRPr lang="en-US"/>
        </a:p>
      </dgm:t>
    </dgm:pt>
    <dgm:pt modelId="{F03A9388-37E3-419D-B44D-65ACD9B6D106}">
      <dgm:prSet phldrT="[文本]"/>
      <dgm:spPr/>
      <dgm:t>
        <a:bodyPr/>
        <a:lstStyle/>
        <a:p>
          <a:r>
            <a:rPr lang="zh-CN" altLang="en-US" dirty="0"/>
            <a:t>众多行业</a:t>
          </a:r>
          <a:r>
            <a:rPr lang="zh-CN" altLang="en-US" b="1" dirty="0"/>
            <a:t>大型</a:t>
          </a:r>
          <a:r>
            <a:rPr lang="zh-CN" altLang="en-US" dirty="0"/>
            <a:t>合作伙伴</a:t>
          </a:r>
          <a:endParaRPr lang="en-US" dirty="0"/>
        </a:p>
      </dgm:t>
    </dgm:pt>
    <dgm:pt modelId="{ADFC6162-8901-42FE-B250-3E551EA2EC79}" type="parTrans" cxnId="{EAFCAF52-6752-4E7C-BA6E-0428AB84650D}">
      <dgm:prSet/>
      <dgm:spPr/>
      <dgm:t>
        <a:bodyPr/>
        <a:lstStyle/>
        <a:p>
          <a:endParaRPr lang="en-US"/>
        </a:p>
      </dgm:t>
    </dgm:pt>
    <dgm:pt modelId="{56C8019A-EEB5-4959-AD7C-DF2FB1FB4A8E}" type="sibTrans" cxnId="{EAFCAF52-6752-4E7C-BA6E-0428AB84650D}">
      <dgm:prSet/>
      <dgm:spPr/>
      <dgm:t>
        <a:bodyPr/>
        <a:lstStyle/>
        <a:p>
          <a:endParaRPr lang="en-US"/>
        </a:p>
      </dgm:t>
    </dgm:pt>
    <dgm:pt modelId="{5470EE30-52E3-471C-991F-469B55F0EFE3}">
      <dgm:prSet phldrT="[文本]"/>
      <dgm:spPr/>
      <dgm:t>
        <a:bodyPr/>
        <a:lstStyle/>
        <a:p>
          <a:r>
            <a:rPr lang="zh-CN" altLang="en-US" dirty="0"/>
            <a:t>荣誉</a:t>
          </a:r>
          <a:endParaRPr lang="en-US" dirty="0"/>
        </a:p>
      </dgm:t>
    </dgm:pt>
    <dgm:pt modelId="{F9D4EB78-F319-43DA-9288-50394B132944}" type="parTrans" cxnId="{AD96AFC5-A212-4CBA-9544-C19994633FDE}">
      <dgm:prSet/>
      <dgm:spPr/>
      <dgm:t>
        <a:bodyPr/>
        <a:lstStyle/>
        <a:p>
          <a:endParaRPr lang="en-US"/>
        </a:p>
      </dgm:t>
    </dgm:pt>
    <dgm:pt modelId="{D67B10A8-EF49-405E-BF95-941C925196A4}" type="sibTrans" cxnId="{AD96AFC5-A212-4CBA-9544-C19994633FDE}">
      <dgm:prSet/>
      <dgm:spPr/>
      <dgm:t>
        <a:bodyPr/>
        <a:lstStyle/>
        <a:p>
          <a:endParaRPr lang="en-US"/>
        </a:p>
      </dgm:t>
    </dgm:pt>
    <dgm:pt modelId="{ADA37A2C-671C-47FF-9043-10C3331BC6F9}" type="pres">
      <dgm:prSet presAssocID="{FAECA934-5354-4252-8FC9-0E40CE4F1F4A}" presName="cycle" presStyleCnt="0">
        <dgm:presLayoutVars>
          <dgm:dir/>
          <dgm:resizeHandles val="exact"/>
        </dgm:presLayoutVars>
      </dgm:prSet>
      <dgm:spPr/>
    </dgm:pt>
    <dgm:pt modelId="{5397F950-6B09-43C8-B6B0-301BA69B171B}" type="pres">
      <dgm:prSet presAssocID="{30704BA2-7125-4538-9F7A-5B427BD53DA1}" presName="node" presStyleLbl="node1" presStyleIdx="0" presStyleCnt="5">
        <dgm:presLayoutVars>
          <dgm:bulletEnabled val="1"/>
        </dgm:presLayoutVars>
      </dgm:prSet>
      <dgm:spPr/>
    </dgm:pt>
    <dgm:pt modelId="{6DC767A4-3DEE-499E-BA3B-6DA6A615DC51}" type="pres">
      <dgm:prSet presAssocID="{C65CA370-A766-4786-9D98-232403DB7C37}" presName="sibTrans" presStyleLbl="sibTrans2D1" presStyleIdx="0" presStyleCnt="5"/>
      <dgm:spPr/>
    </dgm:pt>
    <dgm:pt modelId="{5FC1A58E-1466-4C03-8AA3-192BEFBF4CED}" type="pres">
      <dgm:prSet presAssocID="{C65CA370-A766-4786-9D98-232403DB7C37}" presName="connectorText" presStyleLbl="sibTrans2D1" presStyleIdx="0" presStyleCnt="5"/>
      <dgm:spPr/>
    </dgm:pt>
    <dgm:pt modelId="{B3CC1416-8C2B-4639-A2DE-B7F854A51FA8}" type="pres">
      <dgm:prSet presAssocID="{94567C31-7695-4E2F-A4A9-8A6CB3270EBA}" presName="node" presStyleLbl="node1" presStyleIdx="1" presStyleCnt="5">
        <dgm:presLayoutVars>
          <dgm:bulletEnabled val="1"/>
        </dgm:presLayoutVars>
      </dgm:prSet>
      <dgm:spPr/>
    </dgm:pt>
    <dgm:pt modelId="{1C5FE84F-8509-4363-A0D2-EB7890861CD0}" type="pres">
      <dgm:prSet presAssocID="{A1D45AC9-8F0E-4B19-95BA-2A91785AE0BC}" presName="sibTrans" presStyleLbl="sibTrans2D1" presStyleIdx="1" presStyleCnt="5"/>
      <dgm:spPr/>
    </dgm:pt>
    <dgm:pt modelId="{C2890FE7-4896-422C-9A7B-0AC8A71C977D}" type="pres">
      <dgm:prSet presAssocID="{A1D45AC9-8F0E-4B19-95BA-2A91785AE0BC}" presName="connectorText" presStyleLbl="sibTrans2D1" presStyleIdx="1" presStyleCnt="5"/>
      <dgm:spPr/>
    </dgm:pt>
    <dgm:pt modelId="{4AA91784-6780-4AC2-915B-F3DF471888EE}" type="pres">
      <dgm:prSet presAssocID="{5F29B472-9D26-44CD-BA37-9BB6DFF1DE88}" presName="node" presStyleLbl="node1" presStyleIdx="2" presStyleCnt="5">
        <dgm:presLayoutVars>
          <dgm:bulletEnabled val="1"/>
        </dgm:presLayoutVars>
      </dgm:prSet>
      <dgm:spPr/>
    </dgm:pt>
    <dgm:pt modelId="{9178B973-D6B4-4A9D-8FAF-E3E74ABB9E01}" type="pres">
      <dgm:prSet presAssocID="{CD479222-76C2-49BF-BB00-79352A730986}" presName="sibTrans" presStyleLbl="sibTrans2D1" presStyleIdx="2" presStyleCnt="5"/>
      <dgm:spPr/>
    </dgm:pt>
    <dgm:pt modelId="{804BDE6D-A058-408F-8848-738A51AA0739}" type="pres">
      <dgm:prSet presAssocID="{CD479222-76C2-49BF-BB00-79352A730986}" presName="connectorText" presStyleLbl="sibTrans2D1" presStyleIdx="2" presStyleCnt="5"/>
      <dgm:spPr/>
    </dgm:pt>
    <dgm:pt modelId="{0003BF32-0EC5-4771-8FB3-84C9EEF586AC}" type="pres">
      <dgm:prSet presAssocID="{F03A9388-37E3-419D-B44D-65ACD9B6D106}" presName="node" presStyleLbl="node1" presStyleIdx="3" presStyleCnt="5">
        <dgm:presLayoutVars>
          <dgm:bulletEnabled val="1"/>
        </dgm:presLayoutVars>
      </dgm:prSet>
      <dgm:spPr/>
    </dgm:pt>
    <dgm:pt modelId="{92C59803-832E-4D70-85FB-F56B08FC9199}" type="pres">
      <dgm:prSet presAssocID="{56C8019A-EEB5-4959-AD7C-DF2FB1FB4A8E}" presName="sibTrans" presStyleLbl="sibTrans2D1" presStyleIdx="3" presStyleCnt="5"/>
      <dgm:spPr/>
    </dgm:pt>
    <dgm:pt modelId="{D0D4E5F9-AD4D-40D3-8779-CB3F0F93E20D}" type="pres">
      <dgm:prSet presAssocID="{56C8019A-EEB5-4959-AD7C-DF2FB1FB4A8E}" presName="connectorText" presStyleLbl="sibTrans2D1" presStyleIdx="3" presStyleCnt="5"/>
      <dgm:spPr/>
    </dgm:pt>
    <dgm:pt modelId="{F1DA3004-0B83-45AB-954B-D99BBC23E8C1}" type="pres">
      <dgm:prSet presAssocID="{5470EE30-52E3-471C-991F-469B55F0EFE3}" presName="node" presStyleLbl="node1" presStyleIdx="4" presStyleCnt="5">
        <dgm:presLayoutVars>
          <dgm:bulletEnabled val="1"/>
        </dgm:presLayoutVars>
      </dgm:prSet>
      <dgm:spPr/>
    </dgm:pt>
    <dgm:pt modelId="{D0223C07-6B33-4A6E-98CB-BB5272932277}" type="pres">
      <dgm:prSet presAssocID="{D67B10A8-EF49-405E-BF95-941C925196A4}" presName="sibTrans" presStyleLbl="sibTrans2D1" presStyleIdx="4" presStyleCnt="5"/>
      <dgm:spPr/>
    </dgm:pt>
    <dgm:pt modelId="{CD900670-C10A-405D-AD4D-5F3FFD1B5B8A}" type="pres">
      <dgm:prSet presAssocID="{D67B10A8-EF49-405E-BF95-941C925196A4}" presName="connectorText" presStyleLbl="sibTrans2D1" presStyleIdx="4" presStyleCnt="5"/>
      <dgm:spPr/>
    </dgm:pt>
  </dgm:ptLst>
  <dgm:cxnLst>
    <dgm:cxn modelId="{2717BB25-18F2-42FF-96A9-D9AF137BE8CD}" type="presOf" srcId="{CD479222-76C2-49BF-BB00-79352A730986}" destId="{9178B973-D6B4-4A9D-8FAF-E3E74ABB9E01}" srcOrd="0" destOrd="0" presId="urn:microsoft.com/office/officeart/2005/8/layout/cycle2"/>
    <dgm:cxn modelId="{E1E71C2B-75C2-4A4F-96E3-65F7874BD9C9}" type="presOf" srcId="{5F29B472-9D26-44CD-BA37-9BB6DFF1DE88}" destId="{4AA91784-6780-4AC2-915B-F3DF471888EE}" srcOrd="0" destOrd="0" presId="urn:microsoft.com/office/officeart/2005/8/layout/cycle2"/>
    <dgm:cxn modelId="{BC80EC2D-97D4-4B25-ADAE-3402E9E1A514}" type="presOf" srcId="{30704BA2-7125-4538-9F7A-5B427BD53DA1}" destId="{5397F950-6B09-43C8-B6B0-301BA69B171B}" srcOrd="0" destOrd="0" presId="urn:microsoft.com/office/officeart/2005/8/layout/cycle2"/>
    <dgm:cxn modelId="{053BCF37-7678-424C-94EB-1CB34103068E}" type="presOf" srcId="{56C8019A-EEB5-4959-AD7C-DF2FB1FB4A8E}" destId="{92C59803-832E-4D70-85FB-F56B08FC9199}" srcOrd="0" destOrd="0" presId="urn:microsoft.com/office/officeart/2005/8/layout/cycle2"/>
    <dgm:cxn modelId="{EC8DAF5E-A56E-49AE-A919-7101018AFD75}" type="presOf" srcId="{A1D45AC9-8F0E-4B19-95BA-2A91785AE0BC}" destId="{1C5FE84F-8509-4363-A0D2-EB7890861CD0}" srcOrd="0" destOrd="0" presId="urn:microsoft.com/office/officeart/2005/8/layout/cycle2"/>
    <dgm:cxn modelId="{53B32064-5127-47A3-AB8D-376FEB633818}" type="presOf" srcId="{94567C31-7695-4E2F-A4A9-8A6CB3270EBA}" destId="{B3CC1416-8C2B-4639-A2DE-B7F854A51FA8}" srcOrd="0" destOrd="0" presId="urn:microsoft.com/office/officeart/2005/8/layout/cycle2"/>
    <dgm:cxn modelId="{2B2DC34B-780E-49F5-84F1-64F6647F0012}" type="presOf" srcId="{FAECA934-5354-4252-8FC9-0E40CE4F1F4A}" destId="{ADA37A2C-671C-47FF-9043-10C3331BC6F9}" srcOrd="0" destOrd="0" presId="urn:microsoft.com/office/officeart/2005/8/layout/cycle2"/>
    <dgm:cxn modelId="{EAFCAF52-6752-4E7C-BA6E-0428AB84650D}" srcId="{FAECA934-5354-4252-8FC9-0E40CE4F1F4A}" destId="{F03A9388-37E3-419D-B44D-65ACD9B6D106}" srcOrd="3" destOrd="0" parTransId="{ADFC6162-8901-42FE-B250-3E551EA2EC79}" sibTransId="{56C8019A-EEB5-4959-AD7C-DF2FB1FB4A8E}"/>
    <dgm:cxn modelId="{3D960D8C-0391-4ACE-963F-955ECED076C9}" srcId="{FAECA934-5354-4252-8FC9-0E40CE4F1F4A}" destId="{5F29B472-9D26-44CD-BA37-9BB6DFF1DE88}" srcOrd="2" destOrd="0" parTransId="{ADC0AC3B-0C25-411C-B457-80190D8ABD11}" sibTransId="{CD479222-76C2-49BF-BB00-79352A730986}"/>
    <dgm:cxn modelId="{201DF08F-FFFD-4CF6-B929-E667DBF7A306}" type="presOf" srcId="{56C8019A-EEB5-4959-AD7C-DF2FB1FB4A8E}" destId="{D0D4E5F9-AD4D-40D3-8779-CB3F0F93E20D}" srcOrd="1" destOrd="0" presId="urn:microsoft.com/office/officeart/2005/8/layout/cycle2"/>
    <dgm:cxn modelId="{04ED6897-E1C2-48A0-8F6B-AA860A00932A}" type="presOf" srcId="{CD479222-76C2-49BF-BB00-79352A730986}" destId="{804BDE6D-A058-408F-8848-738A51AA0739}" srcOrd="1" destOrd="0" presId="urn:microsoft.com/office/officeart/2005/8/layout/cycle2"/>
    <dgm:cxn modelId="{6FC328A2-B1A5-47D0-B37F-52B3C7310B3F}" type="presOf" srcId="{C65CA370-A766-4786-9D98-232403DB7C37}" destId="{5FC1A58E-1466-4C03-8AA3-192BEFBF4CED}" srcOrd="1" destOrd="0" presId="urn:microsoft.com/office/officeart/2005/8/layout/cycle2"/>
    <dgm:cxn modelId="{F91E49B0-E406-4163-BDC7-4F3B97CC225C}" type="presOf" srcId="{F03A9388-37E3-419D-B44D-65ACD9B6D106}" destId="{0003BF32-0EC5-4771-8FB3-84C9EEF586AC}" srcOrd="0" destOrd="0" presId="urn:microsoft.com/office/officeart/2005/8/layout/cycle2"/>
    <dgm:cxn modelId="{AD96AFC5-A212-4CBA-9544-C19994633FDE}" srcId="{FAECA934-5354-4252-8FC9-0E40CE4F1F4A}" destId="{5470EE30-52E3-471C-991F-469B55F0EFE3}" srcOrd="4" destOrd="0" parTransId="{F9D4EB78-F319-43DA-9288-50394B132944}" sibTransId="{D67B10A8-EF49-405E-BF95-941C925196A4}"/>
    <dgm:cxn modelId="{161828D7-2148-437F-98A7-0C2521A5B79B}" type="presOf" srcId="{D67B10A8-EF49-405E-BF95-941C925196A4}" destId="{D0223C07-6B33-4A6E-98CB-BB5272932277}" srcOrd="0" destOrd="0" presId="urn:microsoft.com/office/officeart/2005/8/layout/cycle2"/>
    <dgm:cxn modelId="{E841D9DA-49BC-489B-9E83-89A1C793658C}" type="presOf" srcId="{A1D45AC9-8F0E-4B19-95BA-2A91785AE0BC}" destId="{C2890FE7-4896-422C-9A7B-0AC8A71C977D}" srcOrd="1" destOrd="0" presId="urn:microsoft.com/office/officeart/2005/8/layout/cycle2"/>
    <dgm:cxn modelId="{188DE0E1-DC93-4A45-9A8F-E4EF3A6A3DCC}" type="presOf" srcId="{C65CA370-A766-4786-9D98-232403DB7C37}" destId="{6DC767A4-3DEE-499E-BA3B-6DA6A615DC51}" srcOrd="0" destOrd="0" presId="urn:microsoft.com/office/officeart/2005/8/layout/cycle2"/>
    <dgm:cxn modelId="{A20279EA-8379-4225-BA07-D8D1FE1C62E0}" srcId="{FAECA934-5354-4252-8FC9-0E40CE4F1F4A}" destId="{94567C31-7695-4E2F-A4A9-8A6CB3270EBA}" srcOrd="1" destOrd="0" parTransId="{4CD4D0E8-4E84-402D-9AB3-15844B3E96C6}" sibTransId="{A1D45AC9-8F0E-4B19-95BA-2A91785AE0BC}"/>
    <dgm:cxn modelId="{32C8A3EF-F663-4CCF-98A3-636AF233F36F}" type="presOf" srcId="{5470EE30-52E3-471C-991F-469B55F0EFE3}" destId="{F1DA3004-0B83-45AB-954B-D99BBC23E8C1}" srcOrd="0" destOrd="0" presId="urn:microsoft.com/office/officeart/2005/8/layout/cycle2"/>
    <dgm:cxn modelId="{1DB5E0F3-36CE-415E-B701-0B614E9724ED}" srcId="{FAECA934-5354-4252-8FC9-0E40CE4F1F4A}" destId="{30704BA2-7125-4538-9F7A-5B427BD53DA1}" srcOrd="0" destOrd="0" parTransId="{0C499CA4-25B8-426C-8FB2-E777C3C5A1A9}" sibTransId="{C65CA370-A766-4786-9D98-232403DB7C37}"/>
    <dgm:cxn modelId="{4802F9FF-158B-499C-8844-59BEF8A7F7A1}" type="presOf" srcId="{D67B10A8-EF49-405E-BF95-941C925196A4}" destId="{CD900670-C10A-405D-AD4D-5F3FFD1B5B8A}" srcOrd="1" destOrd="0" presId="urn:microsoft.com/office/officeart/2005/8/layout/cycle2"/>
    <dgm:cxn modelId="{EC2C8123-5DA9-46DA-8171-556408295C6E}" type="presParOf" srcId="{ADA37A2C-671C-47FF-9043-10C3331BC6F9}" destId="{5397F950-6B09-43C8-B6B0-301BA69B171B}" srcOrd="0" destOrd="0" presId="urn:microsoft.com/office/officeart/2005/8/layout/cycle2"/>
    <dgm:cxn modelId="{FA0FEB6B-DC18-4A49-8330-CB06878D77FF}" type="presParOf" srcId="{ADA37A2C-671C-47FF-9043-10C3331BC6F9}" destId="{6DC767A4-3DEE-499E-BA3B-6DA6A615DC51}" srcOrd="1" destOrd="0" presId="urn:microsoft.com/office/officeart/2005/8/layout/cycle2"/>
    <dgm:cxn modelId="{39E54928-1151-4DA2-B6BB-2ED535E68AD7}" type="presParOf" srcId="{6DC767A4-3DEE-499E-BA3B-6DA6A615DC51}" destId="{5FC1A58E-1466-4C03-8AA3-192BEFBF4CED}" srcOrd="0" destOrd="0" presId="urn:microsoft.com/office/officeart/2005/8/layout/cycle2"/>
    <dgm:cxn modelId="{328F3F92-FA68-4DF3-96EB-C9F03A89C4C2}" type="presParOf" srcId="{ADA37A2C-671C-47FF-9043-10C3331BC6F9}" destId="{B3CC1416-8C2B-4639-A2DE-B7F854A51FA8}" srcOrd="2" destOrd="0" presId="urn:microsoft.com/office/officeart/2005/8/layout/cycle2"/>
    <dgm:cxn modelId="{A2595560-9043-4D4A-8824-00F1BCD3A644}" type="presParOf" srcId="{ADA37A2C-671C-47FF-9043-10C3331BC6F9}" destId="{1C5FE84F-8509-4363-A0D2-EB7890861CD0}" srcOrd="3" destOrd="0" presId="urn:microsoft.com/office/officeart/2005/8/layout/cycle2"/>
    <dgm:cxn modelId="{B583B625-A8BC-486A-9A2D-DB06C445D90C}" type="presParOf" srcId="{1C5FE84F-8509-4363-A0D2-EB7890861CD0}" destId="{C2890FE7-4896-422C-9A7B-0AC8A71C977D}" srcOrd="0" destOrd="0" presId="urn:microsoft.com/office/officeart/2005/8/layout/cycle2"/>
    <dgm:cxn modelId="{B184AA99-2DCE-43AB-BD98-C28C508BB5FB}" type="presParOf" srcId="{ADA37A2C-671C-47FF-9043-10C3331BC6F9}" destId="{4AA91784-6780-4AC2-915B-F3DF471888EE}" srcOrd="4" destOrd="0" presId="urn:microsoft.com/office/officeart/2005/8/layout/cycle2"/>
    <dgm:cxn modelId="{BDBB7C37-40C6-4961-847F-1D474F342D96}" type="presParOf" srcId="{ADA37A2C-671C-47FF-9043-10C3331BC6F9}" destId="{9178B973-D6B4-4A9D-8FAF-E3E74ABB9E01}" srcOrd="5" destOrd="0" presId="urn:microsoft.com/office/officeart/2005/8/layout/cycle2"/>
    <dgm:cxn modelId="{61AE63BC-9353-4C71-AC52-B7D6C8A33871}" type="presParOf" srcId="{9178B973-D6B4-4A9D-8FAF-E3E74ABB9E01}" destId="{804BDE6D-A058-408F-8848-738A51AA0739}" srcOrd="0" destOrd="0" presId="urn:microsoft.com/office/officeart/2005/8/layout/cycle2"/>
    <dgm:cxn modelId="{466A4F02-2317-4119-98A7-F37EBF3179FA}" type="presParOf" srcId="{ADA37A2C-671C-47FF-9043-10C3331BC6F9}" destId="{0003BF32-0EC5-4771-8FB3-84C9EEF586AC}" srcOrd="6" destOrd="0" presId="urn:microsoft.com/office/officeart/2005/8/layout/cycle2"/>
    <dgm:cxn modelId="{34F8B36A-0FE1-4BCF-95CA-3553F9D0873E}" type="presParOf" srcId="{ADA37A2C-671C-47FF-9043-10C3331BC6F9}" destId="{92C59803-832E-4D70-85FB-F56B08FC9199}" srcOrd="7" destOrd="0" presId="urn:microsoft.com/office/officeart/2005/8/layout/cycle2"/>
    <dgm:cxn modelId="{C4D72871-2948-4ACB-9496-E3BB3B762AFD}" type="presParOf" srcId="{92C59803-832E-4D70-85FB-F56B08FC9199}" destId="{D0D4E5F9-AD4D-40D3-8779-CB3F0F93E20D}" srcOrd="0" destOrd="0" presId="urn:microsoft.com/office/officeart/2005/8/layout/cycle2"/>
    <dgm:cxn modelId="{1F517860-2CB3-4B26-9393-FD30BB541E8C}" type="presParOf" srcId="{ADA37A2C-671C-47FF-9043-10C3331BC6F9}" destId="{F1DA3004-0B83-45AB-954B-D99BBC23E8C1}" srcOrd="8" destOrd="0" presId="urn:microsoft.com/office/officeart/2005/8/layout/cycle2"/>
    <dgm:cxn modelId="{B730A6FE-648E-4188-B8A0-9693D14FF571}" type="presParOf" srcId="{ADA37A2C-671C-47FF-9043-10C3331BC6F9}" destId="{D0223C07-6B33-4A6E-98CB-BB5272932277}" srcOrd="9" destOrd="0" presId="urn:microsoft.com/office/officeart/2005/8/layout/cycle2"/>
    <dgm:cxn modelId="{97E80003-CF77-405B-849B-181FDECBE568}" type="presParOf" srcId="{D0223C07-6B33-4A6E-98CB-BB5272932277}" destId="{CD900670-C10A-405D-AD4D-5F3FFD1B5B8A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7F950-6B09-43C8-B6B0-301BA69B171B}">
      <dsp:nvSpPr>
        <dsp:cNvPr id="0" name=""/>
        <dsp:cNvSpPr/>
      </dsp:nvSpPr>
      <dsp:spPr>
        <a:xfrm>
          <a:off x="2180984" y="992"/>
          <a:ext cx="1162651" cy="116265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2014</a:t>
          </a:r>
          <a:endParaRPr lang="en-US" sz="1500" kern="1200" dirty="0"/>
        </a:p>
      </dsp:txBody>
      <dsp:txXfrm>
        <a:off x="2351250" y="171258"/>
        <a:ext cx="822119" cy="822119"/>
      </dsp:txXfrm>
    </dsp:sp>
    <dsp:sp modelId="{6DC767A4-3DEE-499E-BA3B-6DA6A615DC51}">
      <dsp:nvSpPr>
        <dsp:cNvPr id="0" name=""/>
        <dsp:cNvSpPr/>
      </dsp:nvSpPr>
      <dsp:spPr>
        <a:xfrm rot="2160000">
          <a:off x="3306987" y="894274"/>
          <a:ext cx="309472" cy="39239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3315853" y="945467"/>
        <a:ext cx="216630" cy="235437"/>
      </dsp:txXfrm>
    </dsp:sp>
    <dsp:sp modelId="{B3CC1416-8C2B-4639-A2DE-B7F854A51FA8}">
      <dsp:nvSpPr>
        <dsp:cNvPr id="0" name=""/>
        <dsp:cNvSpPr/>
      </dsp:nvSpPr>
      <dsp:spPr>
        <a:xfrm>
          <a:off x="3593981" y="1027595"/>
          <a:ext cx="1162651" cy="116265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30+</a:t>
          </a:r>
          <a:r>
            <a:rPr lang="zh-CN" altLang="en-US" sz="1500" kern="1200" dirty="0"/>
            <a:t>专利</a:t>
          </a:r>
          <a:endParaRPr lang="en-US" sz="1500" kern="1200" dirty="0"/>
        </a:p>
      </dsp:txBody>
      <dsp:txXfrm>
        <a:off x="3764247" y="1197861"/>
        <a:ext cx="822119" cy="822119"/>
      </dsp:txXfrm>
    </dsp:sp>
    <dsp:sp modelId="{1C5FE84F-8509-4363-A0D2-EB7890861CD0}">
      <dsp:nvSpPr>
        <dsp:cNvPr id="0" name=""/>
        <dsp:cNvSpPr/>
      </dsp:nvSpPr>
      <dsp:spPr>
        <a:xfrm rot="6480000">
          <a:off x="3753419" y="2234933"/>
          <a:ext cx="309472" cy="39239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10800000">
        <a:off x="3814185" y="2269263"/>
        <a:ext cx="216630" cy="235437"/>
      </dsp:txXfrm>
    </dsp:sp>
    <dsp:sp modelId="{4AA91784-6780-4AC2-915B-F3DF471888EE}">
      <dsp:nvSpPr>
        <dsp:cNvPr id="0" name=""/>
        <dsp:cNvSpPr/>
      </dsp:nvSpPr>
      <dsp:spPr>
        <a:xfrm>
          <a:off x="3054264" y="2688674"/>
          <a:ext cx="1162651" cy="116265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2</a:t>
          </a:r>
          <a:r>
            <a:rPr lang="zh-CN" altLang="en-US" sz="1500" kern="1200" dirty="0"/>
            <a:t>个产品体系</a:t>
          </a:r>
          <a:endParaRPr lang="en-US" sz="1500" kern="1200" dirty="0"/>
        </a:p>
      </dsp:txBody>
      <dsp:txXfrm>
        <a:off x="3224530" y="2858940"/>
        <a:ext cx="822119" cy="822119"/>
      </dsp:txXfrm>
    </dsp:sp>
    <dsp:sp modelId="{9178B973-D6B4-4A9D-8FAF-E3E74ABB9E01}">
      <dsp:nvSpPr>
        <dsp:cNvPr id="0" name=""/>
        <dsp:cNvSpPr/>
      </dsp:nvSpPr>
      <dsp:spPr>
        <a:xfrm rot="10800000">
          <a:off x="2616332" y="3073802"/>
          <a:ext cx="309472" cy="39239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10800000">
        <a:off x="2709174" y="3152281"/>
        <a:ext cx="216630" cy="235437"/>
      </dsp:txXfrm>
    </dsp:sp>
    <dsp:sp modelId="{0003BF32-0EC5-4771-8FB3-84C9EEF586AC}">
      <dsp:nvSpPr>
        <dsp:cNvPr id="0" name=""/>
        <dsp:cNvSpPr/>
      </dsp:nvSpPr>
      <dsp:spPr>
        <a:xfrm>
          <a:off x="1307703" y="2688674"/>
          <a:ext cx="1162651" cy="116265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kern="1200" dirty="0"/>
            <a:t>众多行业</a:t>
          </a:r>
          <a:r>
            <a:rPr lang="zh-CN" altLang="en-US" sz="1500" b="1" kern="1200" dirty="0"/>
            <a:t>大型</a:t>
          </a:r>
          <a:r>
            <a:rPr lang="zh-CN" altLang="en-US" sz="1500" kern="1200" dirty="0"/>
            <a:t>合作伙伴</a:t>
          </a:r>
          <a:endParaRPr lang="en-US" sz="1500" kern="1200" dirty="0"/>
        </a:p>
      </dsp:txBody>
      <dsp:txXfrm>
        <a:off x="1477969" y="2858940"/>
        <a:ext cx="822119" cy="822119"/>
      </dsp:txXfrm>
    </dsp:sp>
    <dsp:sp modelId="{92C59803-832E-4D70-85FB-F56B08FC9199}">
      <dsp:nvSpPr>
        <dsp:cNvPr id="0" name=""/>
        <dsp:cNvSpPr/>
      </dsp:nvSpPr>
      <dsp:spPr>
        <a:xfrm rot="15120000">
          <a:off x="1467141" y="2251593"/>
          <a:ext cx="309472" cy="39239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10800000">
        <a:off x="1527907" y="2374221"/>
        <a:ext cx="216630" cy="235437"/>
      </dsp:txXfrm>
    </dsp:sp>
    <dsp:sp modelId="{F1DA3004-0B83-45AB-954B-D99BBC23E8C1}">
      <dsp:nvSpPr>
        <dsp:cNvPr id="0" name=""/>
        <dsp:cNvSpPr/>
      </dsp:nvSpPr>
      <dsp:spPr>
        <a:xfrm>
          <a:off x="767986" y="1027595"/>
          <a:ext cx="1162651" cy="116265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kern="1200" dirty="0"/>
            <a:t>荣誉</a:t>
          </a:r>
          <a:endParaRPr lang="en-US" sz="1500" kern="1200" dirty="0"/>
        </a:p>
      </dsp:txBody>
      <dsp:txXfrm>
        <a:off x="938252" y="1197861"/>
        <a:ext cx="822119" cy="822119"/>
      </dsp:txXfrm>
    </dsp:sp>
    <dsp:sp modelId="{D0223C07-6B33-4A6E-98CB-BB5272932277}">
      <dsp:nvSpPr>
        <dsp:cNvPr id="0" name=""/>
        <dsp:cNvSpPr/>
      </dsp:nvSpPr>
      <dsp:spPr>
        <a:xfrm rot="19440000">
          <a:off x="1893989" y="904570"/>
          <a:ext cx="309472" cy="39239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1902855" y="1010335"/>
        <a:ext cx="216630" cy="2354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jpeg>
</file>

<file path=ppt/media/image35.jpeg>
</file>

<file path=ppt/media/image36.png>
</file>

<file path=ppt/media/image37.png>
</file>

<file path=ppt/media/image38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D5E997-9582-458A-9E5C-DCBF524ED3EA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0DF1D0-5195-4E2D-B6D0-723B92712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975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0DF1D0-5195-4E2D-B6D0-723B927120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087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0DF1D0-5195-4E2D-B6D0-723B9271201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50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047D9-FEE4-4881-B706-9575ADABFECF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09EC-0F5A-4ED1-9D27-B6EB06E679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939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047D9-FEE4-4881-B706-9575ADABFECF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09EC-0F5A-4ED1-9D27-B6EB06E679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623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047D9-FEE4-4881-B706-9575ADABFECF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09EC-0F5A-4ED1-9D27-B6EB06E679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132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047D9-FEE4-4881-B706-9575ADABFECF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09EC-0F5A-4ED1-9D27-B6EB06E679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4348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1728-A288-EB4A-AFB6-90D3B5AC8EEE}" type="datetime1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Fujian ECloud Information Technolony Co.,Ltd.
​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6427B-D656-1240-8E00-13069D88E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21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等腰三角形 6"/>
          <p:cNvSpPr/>
          <p:nvPr userDrawn="1"/>
        </p:nvSpPr>
        <p:spPr>
          <a:xfrm>
            <a:off x="0" y="0"/>
            <a:ext cx="12192000" cy="6858000"/>
          </a:xfrm>
          <a:prstGeom prst="triangle">
            <a:avLst>
              <a:gd name="adj" fmla="val 0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 rot="20778963">
            <a:off x="-646976" y="1540496"/>
            <a:ext cx="13477001" cy="3777009"/>
          </a:xfrm>
          <a:prstGeom prst="parallelogram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 userDrawn="1"/>
        </p:nvSpPr>
        <p:spPr>
          <a:xfrm rot="11945907">
            <a:off x="1083011" y="-1064600"/>
            <a:ext cx="4950776" cy="10172220"/>
          </a:xfrm>
          <a:prstGeom prst="triangle">
            <a:avLst>
              <a:gd name="adj" fmla="val 100000"/>
            </a:avLst>
          </a:prstGeom>
          <a:solidFill>
            <a:schemeClr val="tx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9A91C25-2E5E-4C08-91CE-41196A68ED1C}"/>
              </a:ext>
            </a:extLst>
          </p:cNvPr>
          <p:cNvSpPr/>
          <p:nvPr userDrawn="1"/>
        </p:nvSpPr>
        <p:spPr>
          <a:xfrm>
            <a:off x="0" y="6271708"/>
            <a:ext cx="12192000" cy="586292"/>
          </a:xfrm>
          <a:prstGeom prst="rect">
            <a:avLst/>
          </a:prstGeom>
          <a:gradFill flip="none" rotWithShape="1">
            <a:gsLst>
              <a:gs pos="23000">
                <a:srgbClr val="FFC000"/>
              </a:gs>
              <a:gs pos="100000">
                <a:schemeClr val="accent1">
                  <a:lumMod val="45000"/>
                  <a:lumOff val="55000"/>
                </a:schemeClr>
              </a:gs>
              <a:gs pos="69000">
                <a:schemeClr val="accent5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739D5BE-A09E-42A1-8FBA-1CDEAE4951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" y="6271708"/>
            <a:ext cx="956853" cy="58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274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739D5BE-A09E-42A1-8FBA-1CDEAE4951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" y="6271708"/>
            <a:ext cx="956853" cy="58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059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/>
          <p:cNvSpPr/>
          <p:nvPr userDrawn="1"/>
        </p:nvSpPr>
        <p:spPr>
          <a:xfrm>
            <a:off x="0" y="0"/>
            <a:ext cx="12192000" cy="6858000"/>
          </a:xfrm>
          <a:prstGeom prst="triangle">
            <a:avLst>
              <a:gd name="adj" fmla="val 0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 rot="20778963">
            <a:off x="-646976" y="1540496"/>
            <a:ext cx="13477001" cy="3777009"/>
          </a:xfrm>
          <a:prstGeom prst="parallelogram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3067050" y="0"/>
            <a:ext cx="912495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2740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等腰三角形 7"/>
          <p:cNvSpPr/>
          <p:nvPr userDrawn="1"/>
        </p:nvSpPr>
        <p:spPr>
          <a:xfrm>
            <a:off x="0" y="0"/>
            <a:ext cx="12192000" cy="6858000"/>
          </a:xfrm>
          <a:prstGeom prst="triangle">
            <a:avLst>
              <a:gd name="adj" fmla="val 0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平行四边形 8"/>
          <p:cNvSpPr/>
          <p:nvPr userDrawn="1"/>
        </p:nvSpPr>
        <p:spPr>
          <a:xfrm rot="20778963">
            <a:off x="-646976" y="1540496"/>
            <a:ext cx="13477001" cy="3777009"/>
          </a:xfrm>
          <a:prstGeom prst="parallelogram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矩形 10"/>
            <p:cNvSpPr/>
            <p:nvPr/>
          </p:nvSpPr>
          <p:spPr>
            <a:xfrm>
              <a:off x="3067050" y="0"/>
              <a:ext cx="912495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流程图: 手动输入 11"/>
            <p:cNvSpPr/>
            <p:nvPr/>
          </p:nvSpPr>
          <p:spPr>
            <a:xfrm>
              <a:off x="0" y="0"/>
              <a:ext cx="3067050" cy="6858000"/>
            </a:xfrm>
            <a:prstGeom prst="flowChartManualInp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20888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等腰三角形 9"/>
          <p:cNvSpPr/>
          <p:nvPr userDrawn="1"/>
        </p:nvSpPr>
        <p:spPr>
          <a:xfrm>
            <a:off x="0" y="0"/>
            <a:ext cx="12192000" cy="6858000"/>
          </a:xfrm>
          <a:prstGeom prst="triangle">
            <a:avLst>
              <a:gd name="adj" fmla="val 0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 rot="20778963">
            <a:off x="-646976" y="1540496"/>
            <a:ext cx="13477001" cy="3777009"/>
          </a:xfrm>
          <a:prstGeom prst="parallelogram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 userDrawn="1"/>
        </p:nvSpPr>
        <p:spPr>
          <a:xfrm rot="11945907">
            <a:off x="1083011" y="-1064600"/>
            <a:ext cx="4950776" cy="10172220"/>
          </a:xfrm>
          <a:prstGeom prst="triangle">
            <a:avLst>
              <a:gd name="adj" fmla="val 100000"/>
            </a:avLst>
          </a:prstGeom>
          <a:solidFill>
            <a:schemeClr val="tx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流程图: 手动输入 12"/>
          <p:cNvSpPr/>
          <p:nvPr userDrawn="1"/>
        </p:nvSpPr>
        <p:spPr>
          <a:xfrm rot="5400000" flipH="1">
            <a:off x="-361950" y="1047750"/>
            <a:ext cx="6858000" cy="4762500"/>
          </a:xfrm>
          <a:prstGeom prst="flowChartManualInput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手动输入 13"/>
          <p:cNvSpPr/>
          <p:nvPr userDrawn="1"/>
        </p:nvSpPr>
        <p:spPr>
          <a:xfrm rot="5400000" flipH="1">
            <a:off x="-1047750" y="1047750"/>
            <a:ext cx="6858000" cy="4762500"/>
          </a:xfrm>
          <a:prstGeom prst="flowChartManualInpu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流程图: 手动输入 14"/>
          <p:cNvSpPr/>
          <p:nvPr userDrawn="1"/>
        </p:nvSpPr>
        <p:spPr>
          <a:xfrm rot="5400000" flipH="1">
            <a:off x="-1333500" y="1047750"/>
            <a:ext cx="6858000" cy="4762500"/>
          </a:xfrm>
          <a:prstGeom prst="flowChartManualInp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6680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 userDrawn="1"/>
        </p:nvSpPr>
        <p:spPr>
          <a:xfrm>
            <a:off x="0" y="0"/>
            <a:ext cx="12192000" cy="6858000"/>
          </a:xfrm>
          <a:prstGeom prst="triangle">
            <a:avLst>
              <a:gd name="adj" fmla="val 0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平行四边形 6"/>
          <p:cNvSpPr/>
          <p:nvPr userDrawn="1"/>
        </p:nvSpPr>
        <p:spPr>
          <a:xfrm rot="20778963">
            <a:off x="-646976" y="1540496"/>
            <a:ext cx="13477001" cy="3777009"/>
          </a:xfrm>
          <a:prstGeom prst="parallelogram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11945907">
            <a:off x="1083011" y="-1064600"/>
            <a:ext cx="4950776" cy="10172220"/>
          </a:xfrm>
          <a:prstGeom prst="triangle">
            <a:avLst>
              <a:gd name="adj" fmla="val 100000"/>
            </a:avLst>
          </a:prstGeom>
          <a:solidFill>
            <a:schemeClr val="tx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平行四边形 8"/>
          <p:cNvSpPr/>
          <p:nvPr userDrawn="1"/>
        </p:nvSpPr>
        <p:spPr>
          <a:xfrm>
            <a:off x="0" y="-1"/>
            <a:ext cx="12192000" cy="6858000"/>
          </a:xfrm>
          <a:prstGeom prst="parallelogram">
            <a:avLst>
              <a:gd name="adj" fmla="val 538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0635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047D9-FEE4-4881-B706-9575ADABFECF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09EC-0F5A-4ED1-9D27-B6EB06E679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8874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047D9-FEE4-4881-B706-9575ADABFECF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09EC-0F5A-4ED1-9D27-B6EB06E679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122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047D9-FEE4-4881-B706-9575ADABFECF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B09EC-0F5A-4ED1-9D27-B6EB06E679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781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3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33.jpeg"/><Relationship Id="rId10" Type="http://schemas.microsoft.com/office/2007/relationships/diagramDrawing" Target="../diagrams/drawing1.xml"/><Relationship Id="rId4" Type="http://schemas.openxmlformats.org/officeDocument/2006/relationships/image" Target="../media/image32.jpeg"/><Relationship Id="rId9" Type="http://schemas.openxmlformats.org/officeDocument/2006/relationships/diagramColors" Target="../diagrams/colors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50977" y="2083926"/>
            <a:ext cx="2666999" cy="9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雅鲁科技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4117976" y="2144327"/>
            <a:ext cx="0" cy="179728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2483316" y="3472059"/>
            <a:ext cx="2009771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US" altLang="zh-CN" sz="12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Yarlungsoft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83562" y="2144327"/>
            <a:ext cx="62574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36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DiverseCloud</a:t>
            </a:r>
            <a:r>
              <a:rPr kumimoji="1"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kumimoji="1"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滴云</a:t>
            </a:r>
            <a:endParaRPr kumimoji="1"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物联网云平台开发者功能介绍</a:t>
            </a:r>
          </a:p>
        </p:txBody>
      </p:sp>
      <p:sp>
        <p:nvSpPr>
          <p:cNvPr id="8" name="矩形 7"/>
          <p:cNvSpPr/>
          <p:nvPr/>
        </p:nvSpPr>
        <p:spPr>
          <a:xfrm>
            <a:off x="4483562" y="3550612"/>
            <a:ext cx="1842804" cy="307773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kumimoji="1" lang="en-US" altLang="zh-CN" sz="1400" dirty="0">
                <a:solidFill>
                  <a:schemeClr val="bg1">
                    <a:lumMod val="95000"/>
                  </a:schemeClr>
                </a:solidFill>
              </a:rPr>
              <a:t>PRESENTED</a:t>
            </a:r>
            <a:r>
              <a:rPr kumimoji="1" lang="zh-CN" altLang="en-US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kumimoji="1" lang="en-US" altLang="zh-CN" sz="1400" dirty="0">
                <a:solidFill>
                  <a:schemeClr val="bg1">
                    <a:lumMod val="95000"/>
                  </a:schemeClr>
                </a:solidFill>
              </a:rPr>
              <a:t>BY</a:t>
            </a:r>
            <a:r>
              <a:rPr kumimoji="1" lang="zh-CN" altLang="en-US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kumimoji="1" lang="en-US" altLang="zh-CN" sz="1400" dirty="0">
                <a:solidFill>
                  <a:schemeClr val="bg1">
                    <a:lumMod val="95000"/>
                  </a:schemeClr>
                </a:solidFill>
              </a:rPr>
              <a:t>Edward</a:t>
            </a:r>
            <a:endParaRPr kumimoji="1"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35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1DA025-27FB-4850-8A79-ED992421D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2960" y="1414721"/>
            <a:ext cx="4529039" cy="39456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FF0BA8E2-C932-4BA1-BCAA-65416D426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4721"/>
            <a:ext cx="7646274" cy="39456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8" name="Title 15">
            <a:extLst>
              <a:ext uri="{FF2B5EF4-FFF2-40B4-BE49-F238E27FC236}">
                <a16:creationId xmlns:a16="http://schemas.microsoft.com/office/drawing/2014/main" id="{8D27BD83-C1D2-4DB8-A5AE-33F1DECE1A77}"/>
              </a:ext>
            </a:extLst>
          </p:cNvPr>
          <p:cNvSpPr txBox="1">
            <a:spLocks/>
          </p:cNvSpPr>
          <p:nvPr/>
        </p:nvSpPr>
        <p:spPr>
          <a:xfrm>
            <a:off x="0" y="-42895"/>
            <a:ext cx="12192000" cy="562527"/>
          </a:xfrm>
          <a:prstGeom prst="rect">
            <a:avLst/>
          </a:prstGeom>
          <a:gradFill>
            <a:gsLst>
              <a:gs pos="23000">
                <a:srgbClr val="FFC000"/>
              </a:gs>
              <a:gs pos="100000">
                <a:schemeClr val="accent1">
                  <a:lumMod val="45000"/>
                  <a:lumOff val="55000"/>
                </a:schemeClr>
              </a:gs>
              <a:gs pos="69000">
                <a:schemeClr val="accent5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DiverseCloud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告警管理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9DE054A-9F14-47DC-91AF-9EC527530F3C}"/>
              </a:ext>
            </a:extLst>
          </p:cNvPr>
          <p:cNvSpPr/>
          <p:nvPr/>
        </p:nvSpPr>
        <p:spPr>
          <a:xfrm>
            <a:off x="4346928" y="1986834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告警查询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792430D-07FC-49CF-B677-FB933CAB68DF}"/>
              </a:ext>
            </a:extLst>
          </p:cNvPr>
          <p:cNvSpPr/>
          <p:nvPr/>
        </p:nvSpPr>
        <p:spPr>
          <a:xfrm>
            <a:off x="8900996" y="1986833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告警详情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947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5">
            <a:extLst>
              <a:ext uri="{FF2B5EF4-FFF2-40B4-BE49-F238E27FC236}">
                <a16:creationId xmlns:a16="http://schemas.microsoft.com/office/drawing/2014/main" id="{8D27BD83-C1D2-4DB8-A5AE-33F1DECE1A77}"/>
              </a:ext>
            </a:extLst>
          </p:cNvPr>
          <p:cNvSpPr txBox="1">
            <a:spLocks/>
          </p:cNvSpPr>
          <p:nvPr/>
        </p:nvSpPr>
        <p:spPr>
          <a:xfrm>
            <a:off x="0" y="-42895"/>
            <a:ext cx="12192000" cy="562527"/>
          </a:xfrm>
          <a:prstGeom prst="rect">
            <a:avLst/>
          </a:prstGeom>
          <a:gradFill>
            <a:gsLst>
              <a:gs pos="23000">
                <a:srgbClr val="FFC000"/>
              </a:gs>
              <a:gs pos="100000">
                <a:schemeClr val="accent1">
                  <a:lumMod val="45000"/>
                  <a:lumOff val="55000"/>
                </a:schemeClr>
              </a:gs>
              <a:gs pos="69000">
                <a:schemeClr val="accent5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DiverseCloud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数据展示模板应用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28F8B4E-512B-4FAC-8231-C3C069340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26" y="731519"/>
            <a:ext cx="8017045" cy="46242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0C5B9E6-CFBE-4777-AFF7-0690687B0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267" y="2175125"/>
            <a:ext cx="8434107" cy="46242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F198E33-E8ED-41C5-B2FF-FEE75E99EAA9}"/>
              </a:ext>
            </a:extLst>
          </p:cNvPr>
          <p:cNvSpPr/>
          <p:nvPr/>
        </p:nvSpPr>
        <p:spPr>
          <a:xfrm>
            <a:off x="1098770" y="1970386"/>
            <a:ext cx="1837713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数据展示模板配置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F475FD4-11EA-48B5-9EBF-6BFB837EB457}"/>
              </a:ext>
            </a:extLst>
          </p:cNvPr>
          <p:cNvSpPr/>
          <p:nvPr/>
        </p:nvSpPr>
        <p:spPr>
          <a:xfrm>
            <a:off x="4245894" y="2756270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数据展示应用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63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790700" y="1790700"/>
            <a:ext cx="3467100" cy="3467100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2609850" y="1619250"/>
            <a:ext cx="3810000" cy="3810000"/>
          </a:xfrm>
          <a:prstGeom prst="ellipse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5867400" y="2114550"/>
            <a:ext cx="2781300" cy="2781300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6419850" y="1428750"/>
            <a:ext cx="3851865" cy="3830262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572250" y="2743716"/>
            <a:ext cx="343852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成功案例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Success Case</a:t>
            </a:r>
            <a:endParaRPr lang="zh-CN" altLang="en-US" sz="2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74D2B3E-F2C5-428E-90F0-9CA695AFC04A}"/>
              </a:ext>
            </a:extLst>
          </p:cNvPr>
          <p:cNvSpPr txBox="1"/>
          <p:nvPr/>
        </p:nvSpPr>
        <p:spPr>
          <a:xfrm>
            <a:off x="3067050" y="2683128"/>
            <a:ext cx="2895600" cy="2212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altLang="zh-CN" sz="9600" dirty="0">
                <a:solidFill>
                  <a:schemeClr val="bg1"/>
                </a:solidFill>
              </a:rPr>
              <a:t>PART</a:t>
            </a:r>
          </a:p>
          <a:p>
            <a:pPr algn="ctr">
              <a:lnSpc>
                <a:spcPts val="8000"/>
              </a:lnSpc>
            </a:pPr>
            <a:r>
              <a:rPr lang="en-US" altLang="zh-CN" sz="9600" dirty="0">
                <a:solidFill>
                  <a:schemeClr val="bg1"/>
                </a:solidFill>
              </a:rPr>
              <a:t>3</a:t>
            </a:r>
            <a:endParaRPr lang="zh-CN" altLang="en-US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15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F57E869-1CC5-4BC0-9B12-9BB837224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77267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1D2D4E0-69F8-45C3-8B08-37A45F1E20DA}"/>
              </a:ext>
            </a:extLst>
          </p:cNvPr>
          <p:cNvSpPr txBox="1">
            <a:spLocks/>
          </p:cNvSpPr>
          <p:nvPr/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231815">
              <a:alpha val="40000"/>
            </a:srgbClr>
          </a:solidFill>
          <a:ln w="174625" cmpd="thinThick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zh-CN" altLang="en-US" sz="2800" b="1" dirty="0">
                <a:solidFill>
                  <a:srgbClr val="FFFFFF"/>
                </a:solidFill>
              </a:rPr>
              <a:t>案例一</a:t>
            </a:r>
            <a:endParaRPr lang="en-US" altLang="zh-CN" sz="2800" b="1" dirty="0">
              <a:solidFill>
                <a:srgbClr val="FFFFFF"/>
              </a:solidFill>
            </a:endParaRPr>
          </a:p>
          <a:p>
            <a:pPr algn="ctr">
              <a:spcAft>
                <a:spcPts val="600"/>
              </a:spcAft>
            </a:pPr>
            <a:r>
              <a:rPr lang="zh-CN" altLang="en-US" sz="2800" b="1" dirty="0">
                <a:solidFill>
                  <a:srgbClr val="FFFFFF"/>
                </a:solidFill>
              </a:rPr>
              <a:t>省物联网云平台租户平台</a:t>
            </a:r>
            <a:endParaRPr lang="en-US" sz="28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7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C18C155-7802-40CD-85CD-AA0EEA582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285"/>
            <a:ext cx="12192000" cy="678542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1D2D4E0-69F8-45C3-8B08-37A45F1E20DA}"/>
              </a:ext>
            </a:extLst>
          </p:cNvPr>
          <p:cNvSpPr txBox="1">
            <a:spLocks/>
          </p:cNvSpPr>
          <p:nvPr/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231815">
              <a:alpha val="40000"/>
            </a:srgbClr>
          </a:solidFill>
          <a:ln w="174625" cmpd="thinThick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zh-CN" altLang="en-US" sz="2800" b="1" dirty="0">
                <a:solidFill>
                  <a:srgbClr val="FFFFFF"/>
                </a:solidFill>
              </a:rPr>
              <a:t>案例一</a:t>
            </a:r>
            <a:endParaRPr lang="en-US" altLang="zh-CN" sz="2800" b="1" dirty="0">
              <a:solidFill>
                <a:srgbClr val="FFFFFF"/>
              </a:solidFill>
            </a:endParaRPr>
          </a:p>
          <a:p>
            <a:pPr algn="ctr">
              <a:spcAft>
                <a:spcPts val="600"/>
              </a:spcAft>
            </a:pPr>
            <a:r>
              <a:rPr lang="zh-CN" altLang="en-US" sz="2800" b="1" dirty="0">
                <a:solidFill>
                  <a:srgbClr val="FFFFFF"/>
                </a:solidFill>
              </a:rPr>
              <a:t>省物联网云平台</a:t>
            </a:r>
            <a:endParaRPr lang="en-US" sz="28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41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CCEA5F4-943D-447F-9F6B-981652939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3166"/>
            <a:ext cx="12192000" cy="623166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1D2D4E0-69F8-45C3-8B08-37A45F1E20DA}"/>
              </a:ext>
            </a:extLst>
          </p:cNvPr>
          <p:cNvSpPr txBox="1">
            <a:spLocks/>
          </p:cNvSpPr>
          <p:nvPr/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231815">
              <a:alpha val="40000"/>
            </a:srgbClr>
          </a:solidFill>
          <a:ln w="174625" cmpd="thinThick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zh-CN" altLang="en-US" sz="2800" b="1" dirty="0">
                <a:solidFill>
                  <a:srgbClr val="FFFFFF"/>
                </a:solidFill>
              </a:rPr>
              <a:t>案例二</a:t>
            </a:r>
            <a:endParaRPr lang="en-US" altLang="zh-CN" sz="2800" b="1" dirty="0">
              <a:solidFill>
                <a:srgbClr val="FFFFFF"/>
              </a:solidFill>
            </a:endParaRPr>
          </a:p>
          <a:p>
            <a:pPr algn="ctr">
              <a:spcAft>
                <a:spcPts val="600"/>
              </a:spcAft>
            </a:pPr>
            <a:r>
              <a:rPr lang="zh-CN" altLang="en-US" sz="2800" b="1" dirty="0">
                <a:solidFill>
                  <a:srgbClr val="FFFFFF"/>
                </a:solidFill>
              </a:rPr>
              <a:t>正泰能源互联网平台</a:t>
            </a:r>
            <a:r>
              <a:rPr lang="en-US" altLang="zh-CN" sz="2800" b="1" dirty="0">
                <a:solidFill>
                  <a:srgbClr val="FFFFFF"/>
                </a:solidFill>
              </a:rPr>
              <a:t>-</a:t>
            </a:r>
            <a:r>
              <a:rPr lang="zh-CN" altLang="en-US" sz="2800" b="1" dirty="0">
                <a:solidFill>
                  <a:srgbClr val="FFFFFF"/>
                </a:solidFill>
              </a:rPr>
              <a:t>日</a:t>
            </a:r>
            <a:r>
              <a:rPr lang="en-US" altLang="zh-CN" sz="2800" b="1" dirty="0">
                <a:solidFill>
                  <a:srgbClr val="FFFFFF"/>
                </a:solidFill>
              </a:rPr>
              <a:t>200</a:t>
            </a:r>
            <a:r>
              <a:rPr lang="zh-CN" altLang="en-US" sz="2800" b="1" dirty="0">
                <a:solidFill>
                  <a:srgbClr val="FFFFFF"/>
                </a:solidFill>
              </a:rPr>
              <a:t>万条数据处理</a:t>
            </a:r>
            <a:endParaRPr lang="en-US" sz="28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709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790700" y="1790700"/>
            <a:ext cx="3467100" cy="3467100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2609850" y="1619250"/>
            <a:ext cx="3810000" cy="3810000"/>
          </a:xfrm>
          <a:prstGeom prst="ellipse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5867400" y="2114550"/>
            <a:ext cx="2781300" cy="2781300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6419850" y="1428750"/>
            <a:ext cx="3851865" cy="3830262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626520" y="3031485"/>
            <a:ext cx="3438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公司介绍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2EA3957-D7B4-4BB1-9613-EFF73716B6A2}"/>
              </a:ext>
            </a:extLst>
          </p:cNvPr>
          <p:cNvSpPr txBox="1"/>
          <p:nvPr/>
        </p:nvSpPr>
        <p:spPr>
          <a:xfrm>
            <a:off x="3067050" y="2683128"/>
            <a:ext cx="2895600" cy="2212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altLang="zh-CN" sz="9600" dirty="0">
                <a:solidFill>
                  <a:schemeClr val="bg1"/>
                </a:solidFill>
              </a:rPr>
              <a:t>PART</a:t>
            </a:r>
          </a:p>
          <a:p>
            <a:pPr algn="ctr">
              <a:lnSpc>
                <a:spcPts val="8000"/>
              </a:lnSpc>
            </a:pPr>
            <a:r>
              <a:rPr lang="en-US" altLang="zh-CN" sz="9600" dirty="0">
                <a:solidFill>
                  <a:schemeClr val="bg1"/>
                </a:solidFill>
              </a:rPr>
              <a:t>4</a:t>
            </a:r>
            <a:endParaRPr lang="zh-CN" altLang="en-US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86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5"/>
          <p:cNvSpPr txBox="1">
            <a:spLocks/>
          </p:cNvSpPr>
          <p:nvPr/>
        </p:nvSpPr>
        <p:spPr>
          <a:xfrm>
            <a:off x="7301301" y="2567759"/>
            <a:ext cx="3397226" cy="7314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86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endParaRPr lang="id-ID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Text Placeholder 5"/>
          <p:cNvSpPr txBox="1">
            <a:spLocks/>
          </p:cNvSpPr>
          <p:nvPr/>
        </p:nvSpPr>
        <p:spPr>
          <a:xfrm>
            <a:off x="0" y="4197372"/>
            <a:ext cx="3397226" cy="7314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86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 </a:t>
            </a:r>
            <a:endParaRPr lang="id-ID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Title 15"/>
          <p:cNvSpPr txBox="1">
            <a:spLocks/>
          </p:cNvSpPr>
          <p:nvPr/>
        </p:nvSpPr>
        <p:spPr>
          <a:xfrm>
            <a:off x="0" y="0"/>
            <a:ext cx="12192000" cy="562527"/>
          </a:xfrm>
          <a:prstGeom prst="rect">
            <a:avLst/>
          </a:prstGeom>
          <a:gradFill>
            <a:gsLst>
              <a:gs pos="23000">
                <a:srgbClr val="FFC000"/>
              </a:gs>
              <a:gs pos="100000">
                <a:schemeClr val="accent1">
                  <a:lumMod val="45000"/>
                  <a:lumOff val="55000"/>
                </a:schemeClr>
              </a:gs>
              <a:gs pos="69000">
                <a:schemeClr val="accent5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eiti SC Light"/>
              </a:rPr>
              <a:t> 关于雅鲁</a:t>
            </a:r>
            <a:endParaRPr lang="id-ID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eiti SC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830060" y="1420914"/>
            <a:ext cx="3016776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accent2"/>
              </a:buClr>
            </a:pPr>
            <a:r>
              <a:rPr lang="zh-CN" altLang="en-US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雅鲁科技</a:t>
            </a:r>
            <a:r>
              <a:rPr lang="en-US" altLang="zh-CN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r>
              <a:rPr lang="zh-CN" altLang="en-US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年成立于成都</a:t>
            </a:r>
            <a:endParaRPr lang="en-US" altLang="zh-CN" sz="14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B348A16-5F5C-4A8A-A259-8E2E760ACB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1641" y="4273009"/>
            <a:ext cx="2163957" cy="162296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181CFC8-F9BC-433D-ADA2-47B7DE7BDD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4428" y="862509"/>
            <a:ext cx="2163956" cy="162296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DB6B5C5-8583-415D-8B10-D894E1B1E4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293" y="2567759"/>
            <a:ext cx="2163957" cy="1622968"/>
          </a:xfrm>
          <a:prstGeom prst="rect">
            <a:avLst/>
          </a:prstGeom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CA26A7A8-F301-4D16-B4CF-6E7791F6BED3}"/>
              </a:ext>
            </a:extLst>
          </p:cNvPr>
          <p:cNvGraphicFramePr/>
          <p:nvPr>
            <p:extLst/>
          </p:nvPr>
        </p:nvGraphicFramePr>
        <p:xfrm>
          <a:off x="1668954" y="1453083"/>
          <a:ext cx="5524620" cy="3852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2" name="Rectangle 1">
            <a:extLst>
              <a:ext uri="{FF2B5EF4-FFF2-40B4-BE49-F238E27FC236}">
                <a16:creationId xmlns:a16="http://schemas.microsoft.com/office/drawing/2014/main" id="{46A01EBC-15E4-46DD-8809-5128338DF00D}"/>
              </a:ext>
            </a:extLst>
          </p:cNvPr>
          <p:cNvSpPr/>
          <p:nvPr/>
        </p:nvSpPr>
        <p:spPr>
          <a:xfrm>
            <a:off x="6422970" y="2924704"/>
            <a:ext cx="1704399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accent2"/>
              </a:buClr>
            </a:pPr>
            <a:r>
              <a:rPr lang="zh-CN" altLang="en-US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专利及软著</a:t>
            </a:r>
            <a:r>
              <a:rPr lang="en-US" altLang="zh-CN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</a:t>
            </a:r>
            <a:endParaRPr lang="en-US" altLang="zh-CN" sz="14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CCBA49B-90C3-44BA-B036-77D8D11CE375}"/>
              </a:ext>
            </a:extLst>
          </p:cNvPr>
          <p:cNvSpPr txBox="1"/>
          <p:nvPr/>
        </p:nvSpPr>
        <p:spPr>
          <a:xfrm>
            <a:off x="143005" y="2528633"/>
            <a:ext cx="240539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年成都政府启动资金</a:t>
            </a:r>
            <a:endParaRPr lang="en-US" altLang="zh-CN" sz="14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年创业新星百人</a:t>
            </a:r>
            <a:endParaRPr lang="en-US" altLang="zh-CN" sz="14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国家高科技企业</a:t>
            </a:r>
            <a:endParaRPr lang="en-US" altLang="zh-CN" sz="14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4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火炬创新创业大赛四川赛区第三名</a:t>
            </a:r>
            <a:endParaRPr lang="en-US" sz="1400" b="1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B12FF70-BD32-4AA5-BC82-6BD97B56F300}"/>
              </a:ext>
            </a:extLst>
          </p:cNvPr>
          <p:cNvSpPr txBox="1"/>
          <p:nvPr/>
        </p:nvSpPr>
        <p:spPr>
          <a:xfrm>
            <a:off x="5895293" y="4043483"/>
            <a:ext cx="30167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边缘计算产品体系：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物联网操作系统</a:t>
            </a:r>
            <a:r>
              <a:rPr lang="en-US" altLang="zh-CN" sz="1200" dirty="0" err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DthingOS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、边缘终端</a:t>
            </a:r>
            <a:r>
              <a:rPr lang="en-US" altLang="zh-CN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E-Box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E-Touch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系列硬件产品</a:t>
            </a:r>
            <a:endParaRPr lang="en-US" altLang="zh-CN" sz="1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云端产品体系：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物联网云平台</a:t>
            </a:r>
            <a:r>
              <a:rPr lang="en-US" altLang="zh-CN" sz="1200" dirty="0" err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DiverseCloud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，物联网统一接入平台产品</a:t>
            </a:r>
            <a:r>
              <a:rPr lang="en-US" altLang="zh-CN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Ein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，虚拟大数据池</a:t>
            </a:r>
            <a:r>
              <a:rPr lang="en-US" altLang="zh-CN" sz="1200" dirty="0" err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VData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200" dirty="0" err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DtSaaS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endParaRPr lang="en-US" sz="14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42A504F-2290-420E-A571-5164DBF1B93D}"/>
              </a:ext>
            </a:extLst>
          </p:cNvPr>
          <p:cNvSpPr txBox="1"/>
          <p:nvPr/>
        </p:nvSpPr>
        <p:spPr>
          <a:xfrm>
            <a:off x="143005" y="4197372"/>
            <a:ext cx="28364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中国移动研究院、</a:t>
            </a:r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SAP</a:t>
            </a:r>
            <a:r>
              <a:rPr lang="zh-CN" altLang="en-US" sz="12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、中数通、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福州大学、福州水务、福州地铁、福建星云集团（省物联网平台）、深圳卫计委（医疗影像云）、国网信通产业集团有限公司、福建中海创集团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544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5"/>
          <p:cNvSpPr txBox="1">
            <a:spLocks/>
          </p:cNvSpPr>
          <p:nvPr/>
        </p:nvSpPr>
        <p:spPr>
          <a:xfrm>
            <a:off x="0" y="-42895"/>
            <a:ext cx="12192000" cy="562527"/>
          </a:xfrm>
          <a:prstGeom prst="rect">
            <a:avLst/>
          </a:prstGeom>
          <a:gradFill>
            <a:gsLst>
              <a:gs pos="23000">
                <a:srgbClr val="FFC000"/>
              </a:gs>
              <a:gs pos="100000">
                <a:schemeClr val="accent1">
                  <a:lumMod val="45000"/>
                  <a:lumOff val="55000"/>
                </a:schemeClr>
              </a:gs>
              <a:gs pos="69000">
                <a:schemeClr val="accent5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eiti SC Light"/>
              </a:rPr>
              <a:t>雅鲁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eiti SC Light"/>
              </a:rPr>
              <a:t>团队的荣誉</a:t>
            </a:r>
            <a:endParaRPr lang="id-ID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eiti SC Light"/>
            </a:endParaRPr>
          </a:p>
        </p:txBody>
      </p:sp>
      <p:sp>
        <p:nvSpPr>
          <p:cNvPr id="6" name="Text Box 29">
            <a:extLst>
              <a:ext uri="{FF2B5EF4-FFF2-40B4-BE49-F238E27FC236}">
                <a16:creationId xmlns:a16="http://schemas.microsoft.com/office/drawing/2014/main" id="{B6355D82-284B-4904-ADE0-D59F0ECF41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445" y="706137"/>
            <a:ext cx="6230830" cy="12054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  <a:buClr>
                <a:srgbClr val="0A3691"/>
              </a:buClr>
              <a:buFont typeface="Wingdings" pitchFamily="2" charset="2"/>
              <a:buChar char="Ø"/>
              <a:defRPr/>
            </a:pP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Heiti SC Light"/>
                <a:ea typeface="Heiti SC Light"/>
                <a:cs typeface="Heiti SC Light"/>
              </a:rPr>
              <a:t>自主研发的</a:t>
            </a:r>
            <a:r>
              <a:rPr lang="en-US" altLang="zh-CN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Heiti SC Light"/>
                <a:ea typeface="Heiti SC Light"/>
                <a:cs typeface="Heiti SC Light"/>
              </a:rPr>
              <a:t>DthingOS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被气候组织评为影响未来中国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15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年经济的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100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项前瞻性技术之一，并作为前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30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名在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2016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全球清洁技术高峰会上路演。同时</a:t>
            </a:r>
            <a:r>
              <a:rPr lang="en-US" altLang="zh-CN" sz="1600" dirty="0" err="1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Dthing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 OS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被评为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2015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年一铭杯开源大赛优秀奖，并在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2016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年作为唯一物联网操作系统参加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2016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中日韩部长级开源会议。</a:t>
            </a:r>
          </a:p>
        </p:txBody>
      </p:sp>
      <p:sp>
        <p:nvSpPr>
          <p:cNvPr id="7" name="Text Box 29">
            <a:extLst>
              <a:ext uri="{FF2B5EF4-FFF2-40B4-BE49-F238E27FC236}">
                <a16:creationId xmlns:a16="http://schemas.microsoft.com/office/drawing/2014/main" id="{58BC67F8-0BA2-41A0-ABE3-6E646A1C4B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445" y="2049320"/>
            <a:ext cx="6230830" cy="12054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  <a:buClr>
                <a:srgbClr val="0A3691"/>
              </a:buClr>
              <a:buFont typeface="Wingdings" pitchFamily="2" charset="2"/>
              <a:buChar char="Ø"/>
              <a:defRPr/>
            </a:pP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作为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Heiti SC Light"/>
                <a:ea typeface="Heiti SC Light"/>
                <a:cs typeface="Heiti SC Light"/>
              </a:rPr>
              <a:t>中国移动第一家物联网操作系统技术合作方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，参与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ONE NET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物联网芯片研发，并为中移物联开发物联网芯片自动化测试工具，同时为其提供智慧城市物联网解决方案，包括智能照明及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NB-IOT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在中国首批海绵城市的智能水务应用。</a:t>
            </a:r>
          </a:p>
        </p:txBody>
      </p:sp>
      <p:sp>
        <p:nvSpPr>
          <p:cNvPr id="8" name="Text Box 29">
            <a:extLst>
              <a:ext uri="{FF2B5EF4-FFF2-40B4-BE49-F238E27FC236}">
                <a16:creationId xmlns:a16="http://schemas.microsoft.com/office/drawing/2014/main" id="{25086E6B-74BB-4C50-B71F-8EB8040172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445" y="3392503"/>
            <a:ext cx="6230830" cy="1194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  <a:buClr>
                <a:schemeClr val="accent1"/>
              </a:buClr>
              <a:buFont typeface="Wingdings" pitchFamily="2" charset="2"/>
              <a:buChar char="Ø"/>
              <a:defRPr/>
            </a:pP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2016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年智慧水务方案被评为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Heiti SC Light"/>
                <a:ea typeface="Heiti SC Light"/>
                <a:cs typeface="Heiti SC Light"/>
              </a:rPr>
              <a:t>工信部中国优秀物联网方案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，并在无锡物联网世界大会上颁奖。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2018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年提交物“智能配电、能源物联网、物联网综合接入平台、水务综合调度认知云、医疗影像云平台”等五个物联网行业解决方案参加物联中国优秀案例评选。</a:t>
            </a:r>
          </a:p>
        </p:txBody>
      </p:sp>
      <p:sp>
        <p:nvSpPr>
          <p:cNvPr id="9" name="Text Box 29">
            <a:extLst>
              <a:ext uri="{FF2B5EF4-FFF2-40B4-BE49-F238E27FC236}">
                <a16:creationId xmlns:a16="http://schemas.microsoft.com/office/drawing/2014/main" id="{636AC857-3CB3-4390-B410-F7B736F41B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445" y="4725042"/>
            <a:ext cx="6230830" cy="1499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Char char="Ø"/>
              <a:defRPr/>
            </a:pP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Heiti SC Light"/>
                <a:ea typeface="Heiti SC Light"/>
                <a:cs typeface="Heiti SC Light"/>
              </a:rPr>
              <a:t>与德国</a:t>
            </a:r>
            <a:r>
              <a: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Heiti SC Light"/>
                <a:ea typeface="Heiti SC Light"/>
                <a:cs typeface="Heiti SC Light"/>
              </a:rPr>
              <a:t>SAP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Heiti SC Light"/>
                <a:ea typeface="Heiti SC Light"/>
                <a:cs typeface="Heiti SC Light"/>
              </a:rPr>
              <a:t>、中移物联、福州地铁、福建星云</a:t>
            </a:r>
            <a:r>
              <a:rPr lang="zh-CN" altLang="en-US" b="1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、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百度、法国电信</a:t>
            </a:r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Orange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、施耐德</a:t>
            </a:r>
            <a:r>
              <a:rPr lang="en-US" altLang="zh-CN" sz="1600" dirty="0" err="1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schneider</a:t>
            </a:r>
            <a:r>
              <a:rPr lang="zh-CN" altLang="en-US" sz="1600" dirty="0">
                <a:solidFill>
                  <a:schemeClr val="bg1">
                    <a:lumMod val="85000"/>
                  </a:schemeClr>
                </a:solidFill>
                <a:latin typeface="Heiti SC Light"/>
                <a:ea typeface="Heiti SC Light"/>
                <a:cs typeface="Heiti SC Light"/>
              </a:rPr>
              <a:t>、在不同物联网领域成为合作伙伴。与福州地铁成立物联网应用创新实验室、与福州大学物联网系结成产学研合作，担任物联网应用专业授课副教授并同步成立科研实验室。</a:t>
            </a:r>
          </a:p>
        </p:txBody>
      </p:sp>
      <p:sp>
        <p:nvSpPr>
          <p:cNvPr id="10" name="AutoShape 16">
            <a:extLst>
              <a:ext uri="{FF2B5EF4-FFF2-40B4-BE49-F238E27FC236}">
                <a16:creationId xmlns:a16="http://schemas.microsoft.com/office/drawing/2014/main" id="{E5A21EB4-7E36-4536-88DC-46A4B4959C09}"/>
              </a:ext>
            </a:extLst>
          </p:cNvPr>
          <p:cNvSpPr>
            <a:spLocks noChangeArrowheads="1"/>
          </p:cNvSpPr>
          <p:nvPr/>
        </p:nvSpPr>
        <p:spPr bwMode="gray">
          <a:xfrm>
            <a:off x="7242418" y="818264"/>
            <a:ext cx="4538092" cy="5221472"/>
          </a:xfrm>
          <a:prstGeom prst="roundRect">
            <a:avLst>
              <a:gd name="adj" fmla="val 3401"/>
            </a:avLst>
          </a:prstGeom>
          <a:solidFill>
            <a:srgbClr val="F5F5F5"/>
          </a:solidFill>
          <a:ln w="9525">
            <a:noFill/>
            <a:round/>
            <a:headEnd/>
            <a:tailEnd/>
          </a:ln>
          <a:effectLst>
            <a:outerShdw dist="80322" dir="4293903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1" name="Text Box 18">
            <a:extLst>
              <a:ext uri="{FF2B5EF4-FFF2-40B4-BE49-F238E27FC236}">
                <a16:creationId xmlns:a16="http://schemas.microsoft.com/office/drawing/2014/main" id="{ED7C8AE8-D659-44CA-9103-EF380658E6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0885" y="568875"/>
            <a:ext cx="3001158" cy="40011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2" charset="-122"/>
              </a:rPr>
              <a:t>专利及软著清单</a:t>
            </a:r>
          </a:p>
        </p:txBody>
      </p:sp>
      <p:pic>
        <p:nvPicPr>
          <p:cNvPr id="12" name="图片 3">
            <a:extLst>
              <a:ext uri="{FF2B5EF4-FFF2-40B4-BE49-F238E27FC236}">
                <a16:creationId xmlns:a16="http://schemas.microsoft.com/office/drawing/2014/main" id="{C5D81E4B-E125-41DE-9B60-52DB8085B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4858" y="1067471"/>
            <a:ext cx="4095650" cy="492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78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1">
            <a:extLst>
              <a:ext uri="{FF2B5EF4-FFF2-40B4-BE49-F238E27FC236}">
                <a16:creationId xmlns:a16="http://schemas.microsoft.com/office/drawing/2014/main" id="{8E38B091-B7F3-45C4-BAF8-93BD6B24FED2}"/>
              </a:ext>
            </a:extLst>
          </p:cNvPr>
          <p:cNvSpPr txBox="1"/>
          <p:nvPr/>
        </p:nvSpPr>
        <p:spPr>
          <a:xfrm>
            <a:off x="307338" y="1083953"/>
            <a:ext cx="6431311" cy="2326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成都雅鲁科技有限公司创始人兼</a:t>
            </a:r>
            <a:r>
              <a:rPr lang="en-US" sz="1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CEO</a:t>
            </a:r>
            <a:r>
              <a:rPr lang="en-US" altLang="zh-CN" sz="1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/CTO</a:t>
            </a:r>
            <a:endParaRPr lang="en-US" sz="16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年科技部火炬创业创新大赛，四川能源组第三名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年被聘为 福建地铁物联网联合创新实验室主任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年成都雅鲁科技获得成都创业启动资金最高金额补贴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年被评为 年度成都市“创业新星计划”百人</a:t>
            </a:r>
            <a:endParaRPr lang="en-US" sz="1200" u="sng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独立撰写的系列文章</a:t>
            </a:r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物联网与云计算</a:t>
            </a:r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物联网操作系统</a:t>
            </a:r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NB-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IoT</a:t>
            </a:r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 lvl="0">
              <a:lnSpc>
                <a:spcPct val="120000"/>
              </a:lnSpc>
            </a:pPr>
            <a:r>
              <a:rPr lang="zh-CN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等十篇文章在物联网专业媒体</a:t>
            </a:r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物联网智库</a:t>
            </a:r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头条发布， 超过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40000+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的阅读量 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著作</a:t>
            </a:r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物联网商业设计与案例</a:t>
            </a:r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由人民邮电出版社出版发行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中国开源软件联盟成员</a:t>
            </a:r>
            <a:endParaRPr lang="en-US" altLang="zh-CN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4" descr="图片包含 围栏, 人员, 男士, 天空&#10;&#10;已生成极高可信度的说明">
            <a:extLst>
              <a:ext uri="{FF2B5EF4-FFF2-40B4-BE49-F238E27FC236}">
                <a16:creationId xmlns:a16="http://schemas.microsoft.com/office/drawing/2014/main" id="{CD7B7A83-5829-434F-A4AB-FF51035FDDA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649" y="1083953"/>
            <a:ext cx="2566811" cy="2569194"/>
          </a:xfrm>
          <a:prstGeom prst="rect">
            <a:avLst/>
          </a:prstGeom>
        </p:spPr>
      </p:pic>
      <p:sp>
        <p:nvSpPr>
          <p:cNvPr id="7" name="Title 15"/>
          <p:cNvSpPr txBox="1">
            <a:spLocks/>
          </p:cNvSpPr>
          <p:nvPr/>
        </p:nvSpPr>
        <p:spPr>
          <a:xfrm>
            <a:off x="0" y="0"/>
            <a:ext cx="12192000" cy="562527"/>
          </a:xfrm>
          <a:prstGeom prst="rect">
            <a:avLst/>
          </a:prstGeom>
          <a:gradFill>
            <a:gsLst>
              <a:gs pos="23000">
                <a:srgbClr val="FFC000"/>
              </a:gs>
              <a:gs pos="100000">
                <a:schemeClr val="accent1">
                  <a:lumMod val="45000"/>
                  <a:lumOff val="55000"/>
                </a:schemeClr>
              </a:gs>
              <a:gs pos="69000">
                <a:schemeClr val="accent5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eiti SC Light"/>
              </a:rPr>
              <a:t> 雅鲁科技创始人介绍</a:t>
            </a:r>
            <a:endParaRPr lang="id-ID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eiti SC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5039" y="4007314"/>
            <a:ext cx="5339789" cy="188013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个人简历：</a:t>
            </a:r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20000"/>
              </a:lnSpc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1995-1999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沈阳建筑工程学院，本科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20000"/>
              </a:lnSpc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1999-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2002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南京东南大学计算机系，硕士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2002-2014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中兴通讯，展讯，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Alcatel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Motorola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Myriad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20000"/>
              </a:lnSpc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        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手机/移动终端软件技术开发及研究</a:t>
            </a:r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20000"/>
              </a:lnSpc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年至今       雅鲁科技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CEO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，专注于物联网终端操作系统以及物联网行业应用研究与项目实施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039701" y="4003417"/>
            <a:ext cx="5773895" cy="1894878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曾主导或参与项目：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中国移动物联网终端操作系统开发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Android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系统裁剪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地铁物联网、水务物联网、智能配电、智能工厂、智慧家庭、智慧社区、智能养老、农业溯源、儿童定位手表、 智能照明方案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主导物联网相关发明专利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个，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个软件著作权，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个实用新型专利，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个外观设计专利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5">
            <a:extLst>
              <a:ext uri="{FF2B5EF4-FFF2-40B4-BE49-F238E27FC236}">
                <a16:creationId xmlns:a16="http://schemas.microsoft.com/office/drawing/2014/main" id="{868E5B07-970B-4C6F-ADBF-498276040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524" y="1058719"/>
            <a:ext cx="2185072" cy="259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73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790700" y="1790700"/>
            <a:ext cx="3467100" cy="3467100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2609850" y="1619250"/>
            <a:ext cx="3810000" cy="3810000"/>
          </a:xfrm>
          <a:prstGeom prst="ellipse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5867400" y="2114550"/>
            <a:ext cx="2781300" cy="2781300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6419850" y="1428750"/>
            <a:ext cx="3851865" cy="3830262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067050" y="2683128"/>
            <a:ext cx="2895600" cy="2212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altLang="zh-CN" sz="9600" dirty="0">
                <a:solidFill>
                  <a:schemeClr val="bg1"/>
                </a:solidFill>
              </a:rPr>
              <a:t>PART</a:t>
            </a:r>
          </a:p>
          <a:p>
            <a:pPr algn="ctr">
              <a:lnSpc>
                <a:spcPts val="8000"/>
              </a:lnSpc>
            </a:pPr>
            <a:r>
              <a:rPr lang="en-US" altLang="zh-CN" sz="9600" dirty="0">
                <a:solidFill>
                  <a:schemeClr val="bg1"/>
                </a:solidFill>
              </a:rPr>
              <a:t>1</a:t>
            </a:r>
            <a:endParaRPr lang="zh-CN" altLang="en-US" sz="96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38975" y="2743716"/>
            <a:ext cx="30765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物联网云平台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行业背景</a:t>
            </a:r>
          </a:p>
        </p:txBody>
      </p:sp>
    </p:spTree>
    <p:extLst>
      <p:ext uri="{BB962C8B-B14F-4D97-AF65-F5344CB8AC3E}">
        <p14:creationId xmlns:p14="http://schemas.microsoft.com/office/powerpoint/2010/main" val="2822574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文本框 68">
            <a:extLst>
              <a:ext uri="{FF2B5EF4-FFF2-40B4-BE49-F238E27FC236}">
                <a16:creationId xmlns:a16="http://schemas.microsoft.com/office/drawing/2014/main" id="{D54617F6-D57A-45DD-8D3E-25E5B2D31F1C}"/>
              </a:ext>
            </a:extLst>
          </p:cNvPr>
          <p:cNvSpPr txBox="1"/>
          <p:nvPr/>
        </p:nvSpPr>
        <p:spPr>
          <a:xfrm>
            <a:off x="7841350" y="5784239"/>
            <a:ext cx="1660458" cy="3708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685DBB9-05A0-466C-A308-A14516BC176B}"/>
              </a:ext>
            </a:extLst>
          </p:cNvPr>
          <p:cNvSpPr txBox="1"/>
          <p:nvPr/>
        </p:nvSpPr>
        <p:spPr>
          <a:xfrm>
            <a:off x="9518845" y="5784239"/>
            <a:ext cx="1942395" cy="36933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雅鲁定位</a:t>
            </a:r>
            <a:endParaRPr lang="en-US" dirty="0">
              <a:solidFill>
                <a:schemeClr val="bg1">
                  <a:lumMod val="9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8" name="Title 15">
            <a:extLst>
              <a:ext uri="{FF2B5EF4-FFF2-40B4-BE49-F238E27FC236}">
                <a16:creationId xmlns:a16="http://schemas.microsoft.com/office/drawing/2014/main" id="{8D27BD83-C1D2-4DB8-A5AE-33F1DECE1A77}"/>
              </a:ext>
            </a:extLst>
          </p:cNvPr>
          <p:cNvSpPr txBox="1">
            <a:spLocks/>
          </p:cNvSpPr>
          <p:nvPr/>
        </p:nvSpPr>
        <p:spPr>
          <a:xfrm>
            <a:off x="0" y="-42895"/>
            <a:ext cx="12192000" cy="562527"/>
          </a:xfrm>
          <a:prstGeom prst="rect">
            <a:avLst/>
          </a:prstGeom>
          <a:gradFill>
            <a:gsLst>
              <a:gs pos="23000">
                <a:srgbClr val="FFC000"/>
              </a:gs>
              <a:gs pos="100000">
                <a:schemeClr val="accent1">
                  <a:lumMod val="45000"/>
                  <a:lumOff val="55000"/>
                </a:schemeClr>
              </a:gs>
              <a:gs pos="69000">
                <a:schemeClr val="accent5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物联网产业链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142008A-2DFB-41F6-AAAB-84BB3FA3A85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02" y="1228658"/>
            <a:ext cx="11920396" cy="400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619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>
              <a:lumMod val="75000"/>
              <a:alpha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202672" y="3015126"/>
            <a:ext cx="1965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6171759" y="3764655"/>
            <a:ext cx="969087" cy="0"/>
          </a:xfrm>
          <a:prstGeom prst="line">
            <a:avLst/>
          </a:prstGeom>
          <a:ln w="38100">
            <a:solidFill>
              <a:srgbClr val="CB4545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4305766" y="3764655"/>
            <a:ext cx="969087" cy="0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202672" y="3764655"/>
            <a:ext cx="969087" cy="0"/>
          </a:xfrm>
          <a:prstGeom prst="line">
            <a:avLst/>
          </a:prstGeom>
          <a:ln w="38100">
            <a:solidFill>
              <a:srgbClr val="857D7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7121966" y="3764655"/>
            <a:ext cx="969087" cy="0"/>
          </a:xfrm>
          <a:prstGeom prst="line">
            <a:avLst/>
          </a:prstGeom>
          <a:ln w="38100">
            <a:solidFill>
              <a:srgbClr val="009999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1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:a16="http://schemas.microsoft.com/office/drawing/2014/main" id="{AF3F6230-993C-4071-8D6A-04F3414AA4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31" y="1247115"/>
            <a:ext cx="10820338" cy="436377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994A4D1-029F-4DEF-BA19-89A8FA7A6240}"/>
              </a:ext>
            </a:extLst>
          </p:cNvPr>
          <p:cNvSpPr txBox="1"/>
          <p:nvPr/>
        </p:nvSpPr>
        <p:spPr>
          <a:xfrm>
            <a:off x="278548" y="133724"/>
            <a:ext cx="11075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物联网开发者的困境以及</a:t>
            </a:r>
            <a:r>
              <a:rPr lang="en-US" altLang="zh-CN" sz="28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DiverseCloud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解决方法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158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45A55A42-B0D1-4528-9A6F-B09650109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724"/>
            <a:ext cx="12192000" cy="60579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F4D6E48A-173C-4A94-A9A5-97468352BD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342" y="2063151"/>
            <a:ext cx="900000" cy="714286"/>
          </a:xfrm>
          <a:prstGeom prst="rect">
            <a:avLst/>
          </a:prstGeom>
          <a:effectLst>
            <a:outerShdw blurRad="76200" dist="12700" dir="2700000" sy="-23000" kx="-800400" algn="bl" rotWithShape="0">
              <a:schemeClr val="accent1">
                <a:alpha val="58000"/>
              </a:schemeClr>
            </a:outerShdw>
          </a:effectLst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D901B4F4-716E-4899-A64B-BEE6D3CBBE0B}"/>
              </a:ext>
            </a:extLst>
          </p:cNvPr>
          <p:cNvSpPr txBox="1"/>
          <p:nvPr/>
        </p:nvSpPr>
        <p:spPr>
          <a:xfrm>
            <a:off x="1361892" y="3192463"/>
            <a:ext cx="110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接入管理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A4F255F-5785-46F9-BDE9-EE930EEDD303}"/>
              </a:ext>
            </a:extLst>
          </p:cNvPr>
          <p:cNvSpPr txBox="1"/>
          <p:nvPr/>
        </p:nvSpPr>
        <p:spPr>
          <a:xfrm>
            <a:off x="2755777" y="3192463"/>
            <a:ext cx="110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产品管理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9E91C95C-B88E-491F-B3AD-EB99404D421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227" y="2024294"/>
            <a:ext cx="792000" cy="792000"/>
          </a:xfrm>
          <a:prstGeom prst="rect">
            <a:avLst/>
          </a:prstGeom>
          <a:effectLst>
            <a:outerShdw blurRad="76200" dist="12700" dir="2700000" sy="-23000" kx="-800400" algn="bl" rotWithShape="0">
              <a:schemeClr val="accent1">
                <a:alpha val="58000"/>
              </a:schemeClr>
            </a:outerShdw>
          </a:effectLst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AE3603E8-15E6-488A-BB48-4BBC2DBB619C}"/>
              </a:ext>
            </a:extLst>
          </p:cNvPr>
          <p:cNvSpPr txBox="1"/>
          <p:nvPr/>
        </p:nvSpPr>
        <p:spPr>
          <a:xfrm>
            <a:off x="4149662" y="3192463"/>
            <a:ext cx="110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设备管理</a:t>
            </a: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1CA4E654-5D05-491A-84EB-11A7F9C14CA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112" y="2024294"/>
            <a:ext cx="792000" cy="792000"/>
          </a:xfrm>
          <a:prstGeom prst="rect">
            <a:avLst/>
          </a:prstGeom>
          <a:effectLst>
            <a:outerShdw blurRad="76200" dist="12700" dir="2700000" sy="-23000" kx="-800400" algn="bl" rotWithShape="0">
              <a:schemeClr val="accent1">
                <a:alpha val="58000"/>
              </a:schemeClr>
            </a:outerShdw>
          </a:effectLst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90663601-A311-457C-8FD7-B9D833E81475}"/>
              </a:ext>
            </a:extLst>
          </p:cNvPr>
          <p:cNvSpPr txBox="1"/>
          <p:nvPr/>
        </p:nvSpPr>
        <p:spPr>
          <a:xfrm>
            <a:off x="6937432" y="3192463"/>
            <a:ext cx="110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规则引擎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D93FFCBA-F83F-4DCE-9917-15C79435C6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882" y="1970294"/>
            <a:ext cx="900000" cy="900000"/>
          </a:xfrm>
          <a:prstGeom prst="rect">
            <a:avLst/>
          </a:prstGeom>
          <a:effectLst>
            <a:outerShdw blurRad="76200" dist="12700" dir="2700000" sy="-23000" kx="-800400" algn="bl" rotWithShape="0">
              <a:schemeClr val="accent1">
                <a:alpha val="58000"/>
              </a:schemeClr>
            </a:outerShdw>
          </a:effectLst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891C5D73-6E3E-4C1F-A0D4-CED659306C4F}"/>
              </a:ext>
            </a:extLst>
          </p:cNvPr>
          <p:cNvSpPr txBox="1"/>
          <p:nvPr/>
        </p:nvSpPr>
        <p:spPr>
          <a:xfrm>
            <a:off x="8331317" y="3192463"/>
            <a:ext cx="110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告警管理</a:t>
            </a: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E606D9C0-1450-4086-A894-C2F7F5A214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3767" y="1970294"/>
            <a:ext cx="900000" cy="900000"/>
          </a:xfrm>
          <a:prstGeom prst="rect">
            <a:avLst/>
          </a:prstGeom>
          <a:effectLst>
            <a:outerShdw blurRad="76200" dist="12700" dir="2700000" sy="-23000" kx="-800400" algn="bl" rotWithShape="0">
              <a:schemeClr val="accent1">
                <a:alpha val="58000"/>
              </a:schemeClr>
            </a:outerShdw>
          </a:effectLst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AD499A0F-12E6-47E8-9C3E-82ED2C4DA780}"/>
              </a:ext>
            </a:extLst>
          </p:cNvPr>
          <p:cNvSpPr txBox="1"/>
          <p:nvPr/>
        </p:nvSpPr>
        <p:spPr>
          <a:xfrm>
            <a:off x="9725204" y="3192463"/>
            <a:ext cx="110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应用模板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E89E4687-32F3-445C-AAA7-6C1FF271437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3654" y="2006294"/>
            <a:ext cx="828000" cy="828000"/>
          </a:xfrm>
          <a:prstGeom prst="rect">
            <a:avLst/>
          </a:prstGeom>
          <a:effectLst>
            <a:outerShdw blurRad="76200" dist="12700" dir="2700000" sy="-23000" kx="-800400" algn="bl" rotWithShape="0">
              <a:schemeClr val="accent1">
                <a:alpha val="58000"/>
              </a:schemeClr>
            </a:outerShdw>
          </a:effectLst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BB0318F-F1D7-418A-B065-9F0A181DD8AC}"/>
              </a:ext>
            </a:extLst>
          </p:cNvPr>
          <p:cNvSpPr txBox="1"/>
          <p:nvPr/>
        </p:nvSpPr>
        <p:spPr>
          <a:xfrm>
            <a:off x="5543547" y="3192463"/>
            <a:ext cx="110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数据管理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6D3880DA-8E6D-4CCE-B216-3A71B07210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997" y="1970294"/>
            <a:ext cx="900000" cy="900000"/>
          </a:xfrm>
          <a:prstGeom prst="rect">
            <a:avLst/>
          </a:prstGeom>
          <a:effectLst>
            <a:outerShdw blurRad="76200" dist="12700" dir="2700000" sy="-23000" kx="-800400" algn="bl" rotWithShape="0">
              <a:schemeClr val="accent1">
                <a:alpha val="58000"/>
              </a:schemeClr>
            </a:outerShdw>
          </a:effectLst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8D9CEFF8-DD46-4001-98A4-C06BE758A8C6}"/>
              </a:ext>
            </a:extLst>
          </p:cNvPr>
          <p:cNvSpPr txBox="1"/>
          <p:nvPr/>
        </p:nvSpPr>
        <p:spPr>
          <a:xfrm>
            <a:off x="2912227" y="4331348"/>
            <a:ext cx="6041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err="1">
                <a:solidFill>
                  <a:schemeClr val="accent1"/>
                </a:solidFill>
                <a:latin typeface="Arial Black" panose="020B0A04020102020204" pitchFamily="34" charset="0"/>
              </a:rPr>
              <a:t>DiverseCloud</a:t>
            </a:r>
            <a:r>
              <a:rPr lang="zh-CN" altLang="en-US" sz="2400" b="1" dirty="0">
                <a:solidFill>
                  <a:schemeClr val="accent1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400" b="1" dirty="0">
                <a:solidFill>
                  <a:schemeClr val="accent1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developer ability</a:t>
            </a:r>
            <a:endParaRPr lang="zh-CN" altLang="en-US" sz="2400" b="1" dirty="0">
              <a:solidFill>
                <a:schemeClr val="accent1"/>
              </a:solidFill>
              <a:latin typeface="Arial Black" panose="020B0A040201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2E4D347-D4E4-43F3-B6CC-D22475272F2D}"/>
              </a:ext>
            </a:extLst>
          </p:cNvPr>
          <p:cNvSpPr txBox="1"/>
          <p:nvPr/>
        </p:nvSpPr>
        <p:spPr>
          <a:xfrm>
            <a:off x="278548" y="133724"/>
            <a:ext cx="11075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DiverseCloud</a:t>
            </a:r>
            <a:r>
              <a:rPr lang="zh-CN" altLang="en-US" sz="28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开发者能力</a:t>
            </a:r>
          </a:p>
        </p:txBody>
      </p:sp>
    </p:spTree>
    <p:extLst>
      <p:ext uri="{BB962C8B-B14F-4D97-AF65-F5344CB8AC3E}">
        <p14:creationId xmlns:p14="http://schemas.microsoft.com/office/powerpoint/2010/main" val="20124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6419850" y="1428750"/>
            <a:ext cx="3851865" cy="3830262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1790700" y="1790700"/>
            <a:ext cx="3467100" cy="3467100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2609850" y="1619250"/>
            <a:ext cx="3810000" cy="3810000"/>
          </a:xfrm>
          <a:prstGeom prst="ellipse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5650207" y="2605088"/>
            <a:ext cx="5391150" cy="1647825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652215" y="2736502"/>
            <a:ext cx="46075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开发者功能介绍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4800" dirty="0">
                <a:solidFill>
                  <a:schemeClr val="bg1"/>
                </a:solidFill>
              </a:rPr>
              <a:t>Introduction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CF81233-BBDB-4434-B824-B4C0FF743FD3}"/>
              </a:ext>
            </a:extLst>
          </p:cNvPr>
          <p:cNvSpPr txBox="1"/>
          <p:nvPr/>
        </p:nvSpPr>
        <p:spPr>
          <a:xfrm>
            <a:off x="3067050" y="2683128"/>
            <a:ext cx="2895600" cy="2212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altLang="zh-CN" sz="9600" dirty="0">
                <a:solidFill>
                  <a:schemeClr val="bg1"/>
                </a:solidFill>
              </a:rPr>
              <a:t>PART</a:t>
            </a:r>
          </a:p>
          <a:p>
            <a:pPr algn="ctr">
              <a:lnSpc>
                <a:spcPts val="8000"/>
              </a:lnSpc>
            </a:pPr>
            <a:r>
              <a:rPr lang="en-US" altLang="zh-CN" sz="9600" dirty="0">
                <a:solidFill>
                  <a:schemeClr val="bg1"/>
                </a:solidFill>
              </a:rPr>
              <a:t>2</a:t>
            </a:r>
            <a:endParaRPr lang="zh-CN" altLang="en-US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3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5">
            <a:extLst>
              <a:ext uri="{FF2B5EF4-FFF2-40B4-BE49-F238E27FC236}">
                <a16:creationId xmlns:a16="http://schemas.microsoft.com/office/drawing/2014/main" id="{8D27BD83-C1D2-4DB8-A5AE-33F1DECE1A77}"/>
              </a:ext>
            </a:extLst>
          </p:cNvPr>
          <p:cNvSpPr txBox="1">
            <a:spLocks/>
          </p:cNvSpPr>
          <p:nvPr/>
        </p:nvSpPr>
        <p:spPr>
          <a:xfrm>
            <a:off x="0" y="-42895"/>
            <a:ext cx="12192000" cy="562527"/>
          </a:xfrm>
          <a:prstGeom prst="rect">
            <a:avLst/>
          </a:prstGeom>
          <a:gradFill>
            <a:gsLst>
              <a:gs pos="23000">
                <a:srgbClr val="FFC000"/>
              </a:gs>
              <a:gs pos="100000">
                <a:schemeClr val="accent1">
                  <a:lumMod val="45000"/>
                  <a:lumOff val="55000"/>
                </a:schemeClr>
              </a:gs>
              <a:gs pos="69000">
                <a:schemeClr val="accent5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DiverseCloud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产品管理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A45927A-BC17-44EC-8A38-B318FF710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0" y="1431233"/>
            <a:ext cx="5408340" cy="3595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C80FB3F-5CA7-4A4E-99BA-BDE2EB7C0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893" y="1431233"/>
            <a:ext cx="6506275" cy="3595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0011DB9-6E55-482E-94FF-75FF52B84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027" y="876600"/>
            <a:ext cx="3201947" cy="51048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145970D4-7C89-4529-B2E4-F8F6DEE04A13}"/>
              </a:ext>
            </a:extLst>
          </p:cNvPr>
          <p:cNvSpPr/>
          <p:nvPr/>
        </p:nvSpPr>
        <p:spPr>
          <a:xfrm>
            <a:off x="1196480" y="1431233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产品列表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6A92275-D691-4CF2-809B-6F243854BCE7}"/>
              </a:ext>
            </a:extLst>
          </p:cNvPr>
          <p:cNvSpPr/>
          <p:nvPr/>
        </p:nvSpPr>
        <p:spPr>
          <a:xfrm>
            <a:off x="5244079" y="1431233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产品添加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0F98DE9-37BF-4D4B-9DC2-25BEAA9A4030}"/>
              </a:ext>
            </a:extLst>
          </p:cNvPr>
          <p:cNvSpPr/>
          <p:nvPr/>
        </p:nvSpPr>
        <p:spPr>
          <a:xfrm>
            <a:off x="9232978" y="1431233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产品信息统计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38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5">
            <a:extLst>
              <a:ext uri="{FF2B5EF4-FFF2-40B4-BE49-F238E27FC236}">
                <a16:creationId xmlns:a16="http://schemas.microsoft.com/office/drawing/2014/main" id="{8D27BD83-C1D2-4DB8-A5AE-33F1DECE1A77}"/>
              </a:ext>
            </a:extLst>
          </p:cNvPr>
          <p:cNvSpPr txBox="1">
            <a:spLocks/>
          </p:cNvSpPr>
          <p:nvPr/>
        </p:nvSpPr>
        <p:spPr>
          <a:xfrm>
            <a:off x="0" y="-42895"/>
            <a:ext cx="12192000" cy="562527"/>
          </a:xfrm>
          <a:prstGeom prst="rect">
            <a:avLst/>
          </a:prstGeom>
          <a:gradFill>
            <a:gsLst>
              <a:gs pos="23000">
                <a:srgbClr val="FFC000"/>
              </a:gs>
              <a:gs pos="100000">
                <a:schemeClr val="accent1">
                  <a:lumMod val="45000"/>
                  <a:lumOff val="55000"/>
                </a:schemeClr>
              </a:gs>
              <a:gs pos="69000">
                <a:schemeClr val="accent5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DiverseCloud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设备管理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A6BF604-DD78-4E9F-B77D-515A59CEF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46" y="1475321"/>
            <a:ext cx="5823097" cy="36674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3985218-D5D0-4378-AF32-3705C1F5F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75322"/>
            <a:ext cx="5937421" cy="36674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EA7C8A8-637B-4FA7-A113-EED6E2362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8393" y="877513"/>
            <a:ext cx="3207100" cy="51029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B2526D8-68E3-4150-8B17-5A6FEDD39D63}"/>
              </a:ext>
            </a:extLst>
          </p:cNvPr>
          <p:cNvSpPr/>
          <p:nvPr/>
        </p:nvSpPr>
        <p:spPr>
          <a:xfrm>
            <a:off x="1548609" y="1475321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设备统计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24E1807-9835-49BE-B432-92CE00CA4C31}"/>
              </a:ext>
            </a:extLst>
          </p:cNvPr>
          <p:cNvSpPr/>
          <p:nvPr/>
        </p:nvSpPr>
        <p:spPr>
          <a:xfrm>
            <a:off x="5120307" y="1475320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设备添加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272C1B5-B9E1-4F44-A8E2-26362EA2483A}"/>
              </a:ext>
            </a:extLst>
          </p:cNvPr>
          <p:cNvSpPr/>
          <p:nvPr/>
        </p:nvSpPr>
        <p:spPr>
          <a:xfrm>
            <a:off x="8967821" y="1475320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设备列表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88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5">
            <a:extLst>
              <a:ext uri="{FF2B5EF4-FFF2-40B4-BE49-F238E27FC236}">
                <a16:creationId xmlns:a16="http://schemas.microsoft.com/office/drawing/2014/main" id="{8D27BD83-C1D2-4DB8-A5AE-33F1DECE1A77}"/>
              </a:ext>
            </a:extLst>
          </p:cNvPr>
          <p:cNvSpPr txBox="1">
            <a:spLocks/>
          </p:cNvSpPr>
          <p:nvPr/>
        </p:nvSpPr>
        <p:spPr>
          <a:xfrm>
            <a:off x="0" y="-42895"/>
            <a:ext cx="12192000" cy="562527"/>
          </a:xfrm>
          <a:prstGeom prst="rect">
            <a:avLst/>
          </a:prstGeom>
          <a:gradFill>
            <a:gsLst>
              <a:gs pos="23000">
                <a:srgbClr val="FFC000"/>
              </a:gs>
              <a:gs pos="100000">
                <a:schemeClr val="accent1">
                  <a:lumMod val="45000"/>
                  <a:lumOff val="55000"/>
                </a:schemeClr>
              </a:gs>
              <a:gs pos="69000">
                <a:schemeClr val="accent5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DiverseCloud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设备数据管理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046F695-34DC-466A-86FC-2D6623F88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438" y="646684"/>
            <a:ext cx="4985366" cy="28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B9A361A-3F97-41A5-9198-03898DAAB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438" y="3721857"/>
            <a:ext cx="4985366" cy="28434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701B8DD-5BE0-4902-B2D0-CA7AEFADE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853" y="646684"/>
            <a:ext cx="4985366" cy="28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FABB76A-B039-4A03-8DCC-67D21C78D6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0853" y="3716288"/>
            <a:ext cx="4985366" cy="28490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3C71CFD-321E-4BFD-A663-8569803C32C1}"/>
              </a:ext>
            </a:extLst>
          </p:cNvPr>
          <p:cNvSpPr/>
          <p:nvPr/>
        </p:nvSpPr>
        <p:spPr>
          <a:xfrm>
            <a:off x="2536485" y="1799310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设备基本信息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8DC010A-2285-49E6-899B-9F72649F3905}"/>
              </a:ext>
            </a:extLst>
          </p:cNvPr>
          <p:cNvSpPr/>
          <p:nvPr/>
        </p:nvSpPr>
        <p:spPr>
          <a:xfrm>
            <a:off x="8311900" y="1799309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设备数据趋势图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23399C2-C371-4F1E-BA51-E898A8BC585E}"/>
              </a:ext>
            </a:extLst>
          </p:cNvPr>
          <p:cNvSpPr/>
          <p:nvPr/>
        </p:nvSpPr>
        <p:spPr>
          <a:xfrm>
            <a:off x="2536485" y="4853444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设备数据查询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942872A-9B96-427E-ABF5-2379DB38BDB2}"/>
              </a:ext>
            </a:extLst>
          </p:cNvPr>
          <p:cNvSpPr/>
          <p:nvPr/>
        </p:nvSpPr>
        <p:spPr>
          <a:xfrm>
            <a:off x="8311900" y="4853444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设备心态查询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505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5">
            <a:extLst>
              <a:ext uri="{FF2B5EF4-FFF2-40B4-BE49-F238E27FC236}">
                <a16:creationId xmlns:a16="http://schemas.microsoft.com/office/drawing/2014/main" id="{8D27BD83-C1D2-4DB8-A5AE-33F1DECE1A77}"/>
              </a:ext>
            </a:extLst>
          </p:cNvPr>
          <p:cNvSpPr txBox="1">
            <a:spLocks/>
          </p:cNvSpPr>
          <p:nvPr/>
        </p:nvSpPr>
        <p:spPr>
          <a:xfrm>
            <a:off x="0" y="-42895"/>
            <a:ext cx="12192000" cy="562527"/>
          </a:xfrm>
          <a:prstGeom prst="rect">
            <a:avLst/>
          </a:prstGeom>
          <a:gradFill>
            <a:gsLst>
              <a:gs pos="23000">
                <a:srgbClr val="FFC000"/>
              </a:gs>
              <a:gs pos="100000">
                <a:schemeClr val="accent1">
                  <a:lumMod val="45000"/>
                  <a:lumOff val="55000"/>
                </a:schemeClr>
              </a:gs>
              <a:gs pos="69000">
                <a:schemeClr val="accent5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DiverseCloud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用户管理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FD5FB10-65D4-449E-A4BF-5A4C5573F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111" y="596485"/>
            <a:ext cx="7200000" cy="25442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C09D529-B6BF-46B5-88D8-BB1F07622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111" y="3140695"/>
            <a:ext cx="7200000" cy="36409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73F16FD-F2D5-4D00-8AF8-796BE11C4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57" y="1474424"/>
            <a:ext cx="4741157" cy="39091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69DE054A-9F14-47DC-91AF-9EC527530F3C}"/>
              </a:ext>
            </a:extLst>
          </p:cNvPr>
          <p:cNvSpPr/>
          <p:nvPr/>
        </p:nvSpPr>
        <p:spPr>
          <a:xfrm>
            <a:off x="1588699" y="3141626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用户信息统计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792430D-07FC-49CF-B677-FB933CAB68DF}"/>
              </a:ext>
            </a:extLst>
          </p:cNvPr>
          <p:cNvSpPr/>
          <p:nvPr/>
        </p:nvSpPr>
        <p:spPr>
          <a:xfrm>
            <a:off x="7635475" y="3177838"/>
            <a:ext cx="1643272" cy="574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anchor="ctr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用户数据访问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统计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17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bg1"/>
          </a:solidFill>
          <a:headEnd type="triangle"/>
          <a:tailEnd type="triangle"/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5540</TotalTime>
  <Words>714</Words>
  <Application>Microsoft Office PowerPoint</Application>
  <PresentationFormat>宽屏</PresentationFormat>
  <Paragraphs>107</Paragraphs>
  <Slides>21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Heiti SC Light</vt:lpstr>
      <vt:lpstr>Open Sans Light</vt:lpstr>
      <vt:lpstr>微软雅黑</vt:lpstr>
      <vt:lpstr>微软雅黑 Light</vt:lpstr>
      <vt:lpstr>Arial</vt:lpstr>
      <vt:lpstr>Arial Black</vt:lpstr>
      <vt:lpstr>Calibri</vt:lpstr>
      <vt:lpstr>Calibri Light</vt:lpstr>
      <vt:lpstr>Wingdings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s hb</cp:lastModifiedBy>
  <cp:revision>259</cp:revision>
  <dcterms:created xsi:type="dcterms:W3CDTF">2015-07-30T03:49:32Z</dcterms:created>
  <dcterms:modified xsi:type="dcterms:W3CDTF">2019-05-05T15:14:54Z</dcterms:modified>
</cp:coreProperties>
</file>

<file path=docProps/thumbnail.jpeg>
</file>